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62" r:id="rId2"/>
    <p:sldId id="263" r:id="rId3"/>
    <p:sldId id="285" r:id="rId4"/>
    <p:sldId id="267" r:id="rId5"/>
    <p:sldId id="268" r:id="rId6"/>
    <p:sldId id="269" r:id="rId7"/>
    <p:sldId id="277" r:id="rId8"/>
    <p:sldId id="281" r:id="rId9"/>
    <p:sldId id="270" r:id="rId10"/>
    <p:sldId id="271" r:id="rId11"/>
    <p:sldId id="282" r:id="rId12"/>
    <p:sldId id="273" r:id="rId13"/>
    <p:sldId id="274" r:id="rId14"/>
    <p:sldId id="275" r:id="rId15"/>
    <p:sldId id="278" r:id="rId16"/>
    <p:sldId id="286" r:id="rId17"/>
    <p:sldId id="287" r:id="rId18"/>
    <p:sldId id="28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EA08"/>
    <a:srgbClr val="00F26D"/>
    <a:srgbClr val="F907DC"/>
    <a:srgbClr val="C1DCE1"/>
    <a:srgbClr val="86695C"/>
    <a:srgbClr val="FFFFFF"/>
    <a:srgbClr val="A4A10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44" autoAdjust="0"/>
    <p:restoredTop sz="65651" autoAdjust="0"/>
  </p:normalViewPr>
  <p:slideViewPr>
    <p:cSldViewPr>
      <p:cViewPr varScale="1">
        <p:scale>
          <a:sx n="70" d="100"/>
          <a:sy n="70" d="100"/>
        </p:scale>
        <p:origin x="-1170"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3" d="100"/>
          <a:sy n="83" d="100"/>
        </p:scale>
        <p:origin x="-1956"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runa\Documents\Academic\Research%20Projects\NSF%20Collaboration%20Project\Papers\CHI%202011%20submission\Presentation\matrix_mov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pieChart>
        <c:varyColors val="1"/>
        <c:ser>
          <c:idx val="0"/>
          <c:order val="0"/>
          <c:tx>
            <c:strRef>
              <c:f>Sheet1!$B$1</c:f>
              <c:strCache>
                <c:ptCount val="1"/>
                <c:pt idx="0">
                  <c:v>Sales</c:v>
                </c:pt>
              </c:strCache>
            </c:strRef>
          </c:tx>
          <c:explosion val="14"/>
          <c:dPt>
            <c:idx val="0"/>
            <c:explosion val="0"/>
            <c:spPr>
              <a:solidFill>
                <a:srgbClr val="0070C0"/>
              </a:solidFill>
            </c:spPr>
          </c:dPt>
          <c:dPt>
            <c:idx val="1"/>
            <c:explosion val="0"/>
            <c:spPr>
              <a:solidFill>
                <a:schemeClr val="bg1">
                  <a:lumMod val="50000"/>
                </a:schemeClr>
              </a:solidFill>
            </c:spPr>
          </c:dPt>
          <c:cat>
            <c:strRef>
              <c:f>Sheet1!$A$2:$A$3</c:f>
              <c:strCache>
                <c:ptCount val="2"/>
                <c:pt idx="0">
                  <c:v>Did not move</c:v>
                </c:pt>
                <c:pt idx="1">
                  <c:v>Moved</c:v>
                </c:pt>
              </c:strCache>
            </c:strRef>
          </c:cat>
          <c:val>
            <c:numRef>
              <c:f>Sheet1!$B$2:$B$3</c:f>
              <c:numCache>
                <c:formatCode>General</c:formatCode>
                <c:ptCount val="2"/>
                <c:pt idx="0">
                  <c:v>33</c:v>
                </c:pt>
                <c:pt idx="1">
                  <c:v>67</c:v>
                </c:pt>
              </c:numCache>
            </c:numRef>
          </c:val>
        </c:ser>
        <c:firstSliceAng val="0"/>
      </c:pieChart>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moves_matrix!$D$28</c:f>
              <c:strCache>
                <c:ptCount val="1"/>
                <c:pt idx="0">
                  <c:v>Large universities</c:v>
                </c:pt>
              </c:strCache>
            </c:strRef>
          </c:tx>
          <c:spPr>
            <a:solidFill>
              <a:srgbClr val="0070C0"/>
            </a:solidFill>
          </c:spPr>
          <c:cat>
            <c:strRef>
              <c:f>moves_matrix!$C$29:$C$30</c:f>
              <c:strCache>
                <c:ptCount val="2"/>
                <c:pt idx="0">
                  <c:v>Large universities</c:v>
                </c:pt>
                <c:pt idx="1">
                  <c:v>Small universities and colleges</c:v>
                </c:pt>
              </c:strCache>
            </c:strRef>
          </c:cat>
          <c:val>
            <c:numRef>
              <c:f>moves_matrix!$D$29:$D$30</c:f>
              <c:numCache>
                <c:formatCode>General</c:formatCode>
                <c:ptCount val="2"/>
                <c:pt idx="0">
                  <c:v>69</c:v>
                </c:pt>
                <c:pt idx="1">
                  <c:v>9</c:v>
                </c:pt>
              </c:numCache>
            </c:numRef>
          </c:val>
        </c:ser>
        <c:ser>
          <c:idx val="1"/>
          <c:order val="1"/>
          <c:tx>
            <c:strRef>
              <c:f>moves_matrix!$E$28</c:f>
              <c:strCache>
                <c:ptCount val="1"/>
                <c:pt idx="0">
                  <c:v>Small universities and colleges</c:v>
                </c:pt>
              </c:strCache>
            </c:strRef>
          </c:tx>
          <c:spPr>
            <a:solidFill>
              <a:srgbClr val="92D050"/>
            </a:solidFill>
          </c:spPr>
          <c:cat>
            <c:strRef>
              <c:f>moves_matrix!$C$29:$C$30</c:f>
              <c:strCache>
                <c:ptCount val="2"/>
                <c:pt idx="0">
                  <c:v>Large universities</c:v>
                </c:pt>
                <c:pt idx="1">
                  <c:v>Small universities and colleges</c:v>
                </c:pt>
              </c:strCache>
            </c:strRef>
          </c:cat>
          <c:val>
            <c:numRef>
              <c:f>moves_matrix!$E$29:$E$30</c:f>
              <c:numCache>
                <c:formatCode>General</c:formatCode>
                <c:ptCount val="2"/>
                <c:pt idx="0">
                  <c:v>26</c:v>
                </c:pt>
                <c:pt idx="1">
                  <c:v>4</c:v>
                </c:pt>
              </c:numCache>
            </c:numRef>
          </c:val>
        </c:ser>
        <c:axId val="45617152"/>
        <c:axId val="45619072"/>
      </c:barChart>
      <c:catAx>
        <c:axId val="45617152"/>
        <c:scaling>
          <c:orientation val="minMax"/>
        </c:scaling>
        <c:axPos val="b"/>
        <c:title>
          <c:tx>
            <c:rich>
              <a:bodyPr/>
              <a:lstStyle/>
              <a:p>
                <a:pPr>
                  <a:defRPr/>
                </a:pPr>
                <a:r>
                  <a:rPr lang="en-US"/>
                  <a:t>Moved From</a:t>
                </a:r>
              </a:p>
            </c:rich>
          </c:tx>
          <c:layout/>
        </c:title>
        <c:tickLblPos val="nextTo"/>
        <c:crossAx val="45619072"/>
        <c:crosses val="autoZero"/>
        <c:auto val="1"/>
        <c:lblAlgn val="ctr"/>
        <c:lblOffset val="100"/>
      </c:catAx>
      <c:valAx>
        <c:axId val="45619072"/>
        <c:scaling>
          <c:orientation val="minMax"/>
        </c:scaling>
        <c:axPos val="l"/>
        <c:majorGridlines>
          <c:spPr>
            <a:ln>
              <a:noFill/>
            </a:ln>
          </c:spPr>
        </c:majorGridlines>
        <c:title>
          <c:tx>
            <c:rich>
              <a:bodyPr/>
              <a:lstStyle/>
              <a:p>
                <a:pPr>
                  <a:defRPr/>
                </a:pPr>
                <a:r>
                  <a:rPr lang="en-US"/>
                  <a:t>Number of Researchers</a:t>
                </a:r>
              </a:p>
            </c:rich>
          </c:tx>
          <c:layout/>
        </c:title>
        <c:numFmt formatCode="General" sourceLinked="1"/>
        <c:tickLblPos val="nextTo"/>
        <c:spPr>
          <a:ln>
            <a:solidFill>
              <a:schemeClr val="tx1"/>
            </a:solidFill>
          </a:ln>
        </c:spPr>
        <c:crossAx val="45617152"/>
        <c:crosses val="autoZero"/>
        <c:crossBetween val="between"/>
      </c:valAx>
    </c:plotArea>
    <c:legend>
      <c:legendPos val="r"/>
      <c:layout/>
    </c:legend>
    <c:plotVisOnly val="1"/>
  </c:chart>
  <c:txPr>
    <a:bodyPr/>
    <a:lstStyle/>
    <a:p>
      <a:pPr>
        <a:defRPr sz="1800">
          <a:latin typeface="Arial"/>
          <a:cs typeface="Arial"/>
        </a:defRPr>
      </a:pPr>
      <a:endParaRPr lang="en-US"/>
    </a:p>
  </c:tx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913DEA-3A22-4CD0-BA05-E5AFBB797359}"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en-US"/>
        </a:p>
      </dgm:t>
    </dgm:pt>
    <dgm:pt modelId="{3D01D3B2-7650-42BD-BC2F-30BA89A19542}">
      <dgm:prSet phldrT="[Text]"/>
      <dgm:spPr/>
      <dgm:t>
        <a:bodyPr/>
        <a:lstStyle/>
        <a:p>
          <a:r>
            <a:rPr lang="en-US" dirty="0" smtClean="0"/>
            <a:t>Move</a:t>
          </a:r>
          <a:endParaRPr lang="en-US" dirty="0"/>
        </a:p>
      </dgm:t>
    </dgm:pt>
    <dgm:pt modelId="{B4818881-7861-4981-B6EE-E68C8C0D89C0}" type="parTrans" cxnId="{07050BA4-FD34-4488-86D2-7C9AB23727BB}">
      <dgm:prSet/>
      <dgm:spPr/>
      <dgm:t>
        <a:bodyPr/>
        <a:lstStyle/>
        <a:p>
          <a:endParaRPr lang="en-US"/>
        </a:p>
      </dgm:t>
    </dgm:pt>
    <dgm:pt modelId="{EA47A465-6776-4BBB-8544-819CE23A8B13}" type="sibTrans" cxnId="{07050BA4-FD34-4488-86D2-7C9AB23727BB}">
      <dgm:prSet/>
      <dgm:spPr/>
      <dgm:t>
        <a:bodyPr/>
        <a:lstStyle/>
        <a:p>
          <a:endParaRPr lang="en-US"/>
        </a:p>
      </dgm:t>
    </dgm:pt>
    <dgm:pt modelId="{9E69C083-E608-44B7-9AFF-E8C42DE59A29}">
      <dgm:prSet phldrT="[Text]"/>
      <dgm:spPr/>
      <dgm:t>
        <a:bodyPr/>
        <a:lstStyle/>
        <a:p>
          <a:r>
            <a:rPr lang="en-US" dirty="0" smtClean="0"/>
            <a:t>publications</a:t>
          </a:r>
          <a:endParaRPr lang="en-US" dirty="0"/>
        </a:p>
      </dgm:t>
    </dgm:pt>
    <dgm:pt modelId="{18FD7129-CFEA-46A2-82CB-50652058F87C}" type="parTrans" cxnId="{43E8E15F-E04D-4079-A211-8658CA435B5E}">
      <dgm:prSet/>
      <dgm:spPr/>
      <dgm:t>
        <a:bodyPr/>
        <a:lstStyle/>
        <a:p>
          <a:endParaRPr lang="en-US"/>
        </a:p>
      </dgm:t>
    </dgm:pt>
    <dgm:pt modelId="{5A320F8A-54B0-4A39-9A87-A830C5714ABC}" type="sibTrans" cxnId="{43E8E15F-E04D-4079-A211-8658CA435B5E}">
      <dgm:prSet/>
      <dgm:spPr/>
      <dgm:t>
        <a:bodyPr/>
        <a:lstStyle/>
        <a:p>
          <a:endParaRPr lang="en-US"/>
        </a:p>
      </dgm:t>
    </dgm:pt>
    <dgm:pt modelId="{08CA1637-F236-451B-8B14-C8044B41AF8A}">
      <dgm:prSet phldrT="[Text]"/>
      <dgm:spPr/>
      <dgm:t>
        <a:bodyPr/>
        <a:lstStyle/>
        <a:p>
          <a:r>
            <a:rPr lang="en-US" dirty="0" smtClean="0"/>
            <a:t>Stay</a:t>
          </a:r>
          <a:endParaRPr lang="en-US" dirty="0"/>
        </a:p>
      </dgm:t>
    </dgm:pt>
    <dgm:pt modelId="{ADBA1CA4-A4D3-4966-82DA-DD9AFEAFD20E}" type="parTrans" cxnId="{883F0BC9-26AA-4A2E-94B8-5D1373278FC5}">
      <dgm:prSet/>
      <dgm:spPr/>
      <dgm:t>
        <a:bodyPr/>
        <a:lstStyle/>
        <a:p>
          <a:endParaRPr lang="en-US"/>
        </a:p>
      </dgm:t>
    </dgm:pt>
    <dgm:pt modelId="{6521AEC5-A947-41D3-8936-42EE54348335}" type="sibTrans" cxnId="{883F0BC9-26AA-4A2E-94B8-5D1373278FC5}">
      <dgm:prSet/>
      <dgm:spPr/>
      <dgm:t>
        <a:bodyPr/>
        <a:lstStyle/>
        <a:p>
          <a:endParaRPr lang="en-US"/>
        </a:p>
      </dgm:t>
    </dgm:pt>
    <dgm:pt modelId="{9A3BA53A-8DC1-4D40-8D8B-1DA892E11901}">
      <dgm:prSet phldrT="[Text]"/>
      <dgm:spPr/>
      <dgm:t>
        <a:bodyPr/>
        <a:lstStyle/>
        <a:p>
          <a:r>
            <a:rPr lang="en-US" dirty="0" smtClean="0"/>
            <a:t>lead PI</a:t>
          </a:r>
          <a:endParaRPr lang="en-US" dirty="0"/>
        </a:p>
      </dgm:t>
    </dgm:pt>
    <dgm:pt modelId="{A226AC46-7CA4-4495-9112-25CA9ED4FD4E}" type="parTrans" cxnId="{8BB53032-420D-4812-A277-DC8D9166629F}">
      <dgm:prSet/>
      <dgm:spPr/>
      <dgm:t>
        <a:bodyPr/>
        <a:lstStyle/>
        <a:p>
          <a:endParaRPr lang="en-US"/>
        </a:p>
      </dgm:t>
    </dgm:pt>
    <dgm:pt modelId="{970A5BC4-4225-4456-BCD5-DC260B892477}" type="sibTrans" cxnId="{8BB53032-420D-4812-A277-DC8D9166629F}">
      <dgm:prSet/>
      <dgm:spPr/>
      <dgm:t>
        <a:bodyPr/>
        <a:lstStyle/>
        <a:p>
          <a:endParaRPr lang="en-US"/>
        </a:p>
      </dgm:t>
    </dgm:pt>
    <dgm:pt modelId="{39B62554-399E-40A3-9306-9325427C8369}">
      <dgm:prSet phldrT="[Text]"/>
      <dgm:spPr/>
      <dgm:t>
        <a:bodyPr/>
        <a:lstStyle/>
        <a:p>
          <a:r>
            <a:rPr lang="en-US" dirty="0" smtClean="0"/>
            <a:t>tenure</a:t>
          </a:r>
          <a:endParaRPr lang="en-US" dirty="0"/>
        </a:p>
      </dgm:t>
    </dgm:pt>
    <dgm:pt modelId="{1A367CCA-F587-45F4-879C-D19FD60A866A}" type="parTrans" cxnId="{E7BCC5E4-789D-4603-959C-B9260D87906F}">
      <dgm:prSet/>
      <dgm:spPr/>
      <dgm:t>
        <a:bodyPr/>
        <a:lstStyle/>
        <a:p>
          <a:endParaRPr lang="en-US"/>
        </a:p>
      </dgm:t>
    </dgm:pt>
    <dgm:pt modelId="{4177A5BD-FDE2-4FFD-8FF3-FBFAC0CCECC3}" type="sibTrans" cxnId="{E7BCC5E4-789D-4603-959C-B9260D87906F}">
      <dgm:prSet/>
      <dgm:spPr/>
      <dgm:t>
        <a:bodyPr/>
        <a:lstStyle/>
        <a:p>
          <a:endParaRPr lang="en-US"/>
        </a:p>
      </dgm:t>
    </dgm:pt>
    <dgm:pt modelId="{66F45B6D-BF54-4BD6-8F1B-A4C8595D285B}">
      <dgm:prSet phldrT="[Text]"/>
      <dgm:spPr/>
      <dgm:t>
        <a:bodyPr/>
        <a:lstStyle/>
        <a:p>
          <a:r>
            <a:rPr lang="en-US" dirty="0" smtClean="0"/>
            <a:t>good institution</a:t>
          </a:r>
          <a:endParaRPr lang="en-US" dirty="0"/>
        </a:p>
      </dgm:t>
    </dgm:pt>
    <dgm:pt modelId="{5A2B2248-A4C4-4E31-88A3-AF07FDF8CAAA}" type="parTrans" cxnId="{E8D23DF7-168F-4CD3-8757-72124CE053ED}">
      <dgm:prSet/>
      <dgm:spPr/>
      <dgm:t>
        <a:bodyPr/>
        <a:lstStyle/>
        <a:p>
          <a:endParaRPr lang="en-US"/>
        </a:p>
      </dgm:t>
    </dgm:pt>
    <dgm:pt modelId="{F03AD5D5-B177-4837-B1EA-E4C2FA1C2070}" type="sibTrans" cxnId="{E8D23DF7-168F-4CD3-8757-72124CE053ED}">
      <dgm:prSet/>
      <dgm:spPr/>
      <dgm:t>
        <a:bodyPr/>
        <a:lstStyle/>
        <a:p>
          <a:endParaRPr lang="en-US"/>
        </a:p>
      </dgm:t>
    </dgm:pt>
    <dgm:pt modelId="{FA338435-757D-4CAC-90DE-5E642A3948F5}">
      <dgm:prSet/>
      <dgm:spPr/>
      <dgm:t>
        <a:bodyPr/>
        <a:lstStyle/>
        <a:p>
          <a:r>
            <a:rPr lang="en-US" dirty="0" smtClean="0"/>
            <a:t>NSF grants</a:t>
          </a:r>
          <a:endParaRPr lang="en-US" dirty="0"/>
        </a:p>
      </dgm:t>
    </dgm:pt>
    <dgm:pt modelId="{54FA1132-FD80-4BE8-9BED-BB7E1F9D3E2B}" type="parTrans" cxnId="{5DF9B7AC-DA53-4AD7-8620-390F2F131239}">
      <dgm:prSet/>
      <dgm:spPr/>
      <dgm:t>
        <a:bodyPr/>
        <a:lstStyle/>
        <a:p>
          <a:endParaRPr lang="en-US"/>
        </a:p>
      </dgm:t>
    </dgm:pt>
    <dgm:pt modelId="{DC261450-DCAB-4D9A-917F-F37C56F46E38}" type="sibTrans" cxnId="{5DF9B7AC-DA53-4AD7-8620-390F2F131239}">
      <dgm:prSet/>
      <dgm:spPr/>
      <dgm:t>
        <a:bodyPr/>
        <a:lstStyle/>
        <a:p>
          <a:endParaRPr lang="en-US"/>
        </a:p>
      </dgm:t>
    </dgm:pt>
    <dgm:pt modelId="{04E5936C-6F27-4326-A9A2-24A510AFBA3B}" type="pres">
      <dgm:prSet presAssocID="{0C913DEA-3A22-4CD0-BA05-E5AFBB797359}" presName="outerComposite" presStyleCnt="0">
        <dgm:presLayoutVars>
          <dgm:chMax val="2"/>
          <dgm:animLvl val="lvl"/>
          <dgm:resizeHandles val="exact"/>
        </dgm:presLayoutVars>
      </dgm:prSet>
      <dgm:spPr/>
      <dgm:t>
        <a:bodyPr/>
        <a:lstStyle/>
        <a:p>
          <a:endParaRPr lang="en-US"/>
        </a:p>
      </dgm:t>
    </dgm:pt>
    <dgm:pt modelId="{48E6436C-1536-4BF7-90D0-A3FD6185F80D}" type="pres">
      <dgm:prSet presAssocID="{0C913DEA-3A22-4CD0-BA05-E5AFBB797359}" presName="dummyMaxCanvas" presStyleCnt="0"/>
      <dgm:spPr/>
      <dgm:t>
        <a:bodyPr/>
        <a:lstStyle/>
        <a:p>
          <a:endParaRPr lang="en-US"/>
        </a:p>
      </dgm:t>
    </dgm:pt>
    <dgm:pt modelId="{C77CDD26-C9DA-483A-A234-F8F2AC0309EA}" type="pres">
      <dgm:prSet presAssocID="{0C913DEA-3A22-4CD0-BA05-E5AFBB797359}" presName="parentComposite" presStyleCnt="0"/>
      <dgm:spPr/>
      <dgm:t>
        <a:bodyPr/>
        <a:lstStyle/>
        <a:p>
          <a:endParaRPr lang="en-US"/>
        </a:p>
      </dgm:t>
    </dgm:pt>
    <dgm:pt modelId="{AEFA97D5-1DE9-422F-AAED-7B3027797CA0}" type="pres">
      <dgm:prSet presAssocID="{0C913DEA-3A22-4CD0-BA05-E5AFBB797359}" presName="parent1" presStyleLbl="alignAccFollowNode1" presStyleIdx="0" presStyleCnt="4">
        <dgm:presLayoutVars>
          <dgm:chMax val="4"/>
        </dgm:presLayoutVars>
      </dgm:prSet>
      <dgm:spPr/>
      <dgm:t>
        <a:bodyPr/>
        <a:lstStyle/>
        <a:p>
          <a:endParaRPr lang="en-US"/>
        </a:p>
      </dgm:t>
    </dgm:pt>
    <dgm:pt modelId="{1208021B-2BFE-4291-BE90-C00031970309}" type="pres">
      <dgm:prSet presAssocID="{0C913DEA-3A22-4CD0-BA05-E5AFBB797359}" presName="parent2" presStyleLbl="alignAccFollowNode1" presStyleIdx="1" presStyleCnt="4" custLinFactNeighborX="17885">
        <dgm:presLayoutVars>
          <dgm:chMax val="4"/>
        </dgm:presLayoutVars>
      </dgm:prSet>
      <dgm:spPr/>
      <dgm:t>
        <a:bodyPr/>
        <a:lstStyle/>
        <a:p>
          <a:endParaRPr lang="en-US"/>
        </a:p>
      </dgm:t>
    </dgm:pt>
    <dgm:pt modelId="{786EE8D7-3A6E-41C1-8C32-382E0D51EE92}" type="pres">
      <dgm:prSet presAssocID="{0C913DEA-3A22-4CD0-BA05-E5AFBB797359}" presName="childrenComposite" presStyleCnt="0"/>
      <dgm:spPr/>
      <dgm:t>
        <a:bodyPr/>
        <a:lstStyle/>
        <a:p>
          <a:endParaRPr lang="en-US"/>
        </a:p>
      </dgm:t>
    </dgm:pt>
    <dgm:pt modelId="{E7630B45-A75D-4610-B3FC-702A5D4F43DB}" type="pres">
      <dgm:prSet presAssocID="{0C913DEA-3A22-4CD0-BA05-E5AFBB797359}" presName="dummyMaxCanvas_ChildArea" presStyleCnt="0"/>
      <dgm:spPr/>
      <dgm:t>
        <a:bodyPr/>
        <a:lstStyle/>
        <a:p>
          <a:endParaRPr lang="en-US"/>
        </a:p>
      </dgm:t>
    </dgm:pt>
    <dgm:pt modelId="{B1D5C8F3-9296-4FA6-BA2A-DECA26EBE2F6}" type="pres">
      <dgm:prSet presAssocID="{0C913DEA-3A22-4CD0-BA05-E5AFBB797359}" presName="fulcrum" presStyleLbl="alignAccFollowNode1" presStyleIdx="2" presStyleCnt="4"/>
      <dgm:spPr/>
      <dgm:t>
        <a:bodyPr/>
        <a:lstStyle/>
        <a:p>
          <a:endParaRPr lang="en-US"/>
        </a:p>
      </dgm:t>
    </dgm:pt>
    <dgm:pt modelId="{CED66851-24C3-4A30-9C23-3E9C4909DA43}" type="pres">
      <dgm:prSet presAssocID="{0C913DEA-3A22-4CD0-BA05-E5AFBB797359}" presName="balance_14" presStyleLbl="alignAccFollowNode1" presStyleIdx="3" presStyleCnt="4" custLinFactNeighborX="-102" custLinFactNeighborY="-502">
        <dgm:presLayoutVars>
          <dgm:bulletEnabled val="1"/>
        </dgm:presLayoutVars>
      </dgm:prSet>
      <dgm:spPr/>
      <dgm:t>
        <a:bodyPr/>
        <a:lstStyle/>
        <a:p>
          <a:endParaRPr lang="en-US"/>
        </a:p>
      </dgm:t>
    </dgm:pt>
    <dgm:pt modelId="{D2425BE3-3173-4F41-A3DD-99395687F062}" type="pres">
      <dgm:prSet presAssocID="{0C913DEA-3A22-4CD0-BA05-E5AFBB797359}" presName="right_14_1" presStyleLbl="node1" presStyleIdx="0" presStyleCnt="5">
        <dgm:presLayoutVars>
          <dgm:bulletEnabled val="1"/>
        </dgm:presLayoutVars>
      </dgm:prSet>
      <dgm:spPr/>
      <dgm:t>
        <a:bodyPr/>
        <a:lstStyle/>
        <a:p>
          <a:endParaRPr lang="en-US"/>
        </a:p>
      </dgm:t>
    </dgm:pt>
    <dgm:pt modelId="{BB44CE5C-DC97-467C-AA5C-08A329CA4A8F}" type="pres">
      <dgm:prSet presAssocID="{0C913DEA-3A22-4CD0-BA05-E5AFBB797359}" presName="right_14_2" presStyleLbl="node1" presStyleIdx="1" presStyleCnt="5">
        <dgm:presLayoutVars>
          <dgm:bulletEnabled val="1"/>
        </dgm:presLayoutVars>
      </dgm:prSet>
      <dgm:spPr/>
      <dgm:t>
        <a:bodyPr/>
        <a:lstStyle/>
        <a:p>
          <a:endParaRPr lang="en-US"/>
        </a:p>
      </dgm:t>
    </dgm:pt>
    <dgm:pt modelId="{21B3CDB5-A57B-4073-843A-E5FFF828323C}" type="pres">
      <dgm:prSet presAssocID="{0C913DEA-3A22-4CD0-BA05-E5AFBB797359}" presName="right_14_3" presStyleLbl="node1" presStyleIdx="2" presStyleCnt="5">
        <dgm:presLayoutVars>
          <dgm:bulletEnabled val="1"/>
        </dgm:presLayoutVars>
      </dgm:prSet>
      <dgm:spPr/>
      <dgm:t>
        <a:bodyPr/>
        <a:lstStyle/>
        <a:p>
          <a:endParaRPr lang="en-US"/>
        </a:p>
      </dgm:t>
    </dgm:pt>
    <dgm:pt modelId="{60286D81-9394-473E-A091-F7379E7D066F}" type="pres">
      <dgm:prSet presAssocID="{0C913DEA-3A22-4CD0-BA05-E5AFBB797359}" presName="right_14_4" presStyleLbl="node1" presStyleIdx="3" presStyleCnt="5">
        <dgm:presLayoutVars>
          <dgm:bulletEnabled val="1"/>
        </dgm:presLayoutVars>
      </dgm:prSet>
      <dgm:spPr/>
      <dgm:t>
        <a:bodyPr/>
        <a:lstStyle/>
        <a:p>
          <a:endParaRPr lang="en-US"/>
        </a:p>
      </dgm:t>
    </dgm:pt>
    <dgm:pt modelId="{CF02AA7C-784D-4BFD-AE01-7DE289538B41}" type="pres">
      <dgm:prSet presAssocID="{0C913DEA-3A22-4CD0-BA05-E5AFBB797359}" presName="left_14_1" presStyleLbl="node1" presStyleIdx="4" presStyleCnt="5">
        <dgm:presLayoutVars>
          <dgm:bulletEnabled val="1"/>
        </dgm:presLayoutVars>
      </dgm:prSet>
      <dgm:spPr/>
      <dgm:t>
        <a:bodyPr/>
        <a:lstStyle/>
        <a:p>
          <a:endParaRPr lang="en-US"/>
        </a:p>
      </dgm:t>
    </dgm:pt>
  </dgm:ptLst>
  <dgm:cxnLst>
    <dgm:cxn modelId="{8466D9C5-2AA2-44D9-BD14-12F37E8F8DCF}" type="presOf" srcId="{0C913DEA-3A22-4CD0-BA05-E5AFBB797359}" destId="{04E5936C-6F27-4326-A9A2-24A510AFBA3B}" srcOrd="0" destOrd="0" presId="urn:microsoft.com/office/officeart/2005/8/layout/balance1"/>
    <dgm:cxn modelId="{43E8E15F-E04D-4079-A211-8658CA435B5E}" srcId="{3D01D3B2-7650-42BD-BC2F-30BA89A19542}" destId="{9E69C083-E608-44B7-9AFF-E8C42DE59A29}" srcOrd="0" destOrd="0" parTransId="{18FD7129-CFEA-46A2-82CB-50652058F87C}" sibTransId="{5A320F8A-54B0-4A39-9A87-A830C5714ABC}"/>
    <dgm:cxn modelId="{E7BCC5E4-789D-4603-959C-B9260D87906F}" srcId="{08CA1637-F236-451B-8B14-C8044B41AF8A}" destId="{39B62554-399E-40A3-9306-9325427C8369}" srcOrd="2" destOrd="0" parTransId="{1A367CCA-F587-45F4-879C-D19FD60A866A}" sibTransId="{4177A5BD-FDE2-4FFD-8FF3-FBFAC0CCECC3}"/>
    <dgm:cxn modelId="{883F0BC9-26AA-4A2E-94B8-5D1373278FC5}" srcId="{0C913DEA-3A22-4CD0-BA05-E5AFBB797359}" destId="{08CA1637-F236-451B-8B14-C8044B41AF8A}" srcOrd="1" destOrd="0" parTransId="{ADBA1CA4-A4D3-4966-82DA-DD9AFEAFD20E}" sibTransId="{6521AEC5-A947-41D3-8936-42EE54348335}"/>
    <dgm:cxn modelId="{E43893A0-D1DB-457B-8480-2AAF1204F0E5}" type="presOf" srcId="{9E69C083-E608-44B7-9AFF-E8C42DE59A29}" destId="{CF02AA7C-784D-4BFD-AE01-7DE289538B41}" srcOrd="0" destOrd="0" presId="urn:microsoft.com/office/officeart/2005/8/layout/balance1"/>
    <dgm:cxn modelId="{14853109-41D9-48D0-86CF-8E25CF076FEB}" type="presOf" srcId="{3D01D3B2-7650-42BD-BC2F-30BA89A19542}" destId="{AEFA97D5-1DE9-422F-AAED-7B3027797CA0}" srcOrd="0" destOrd="0" presId="urn:microsoft.com/office/officeart/2005/8/layout/balance1"/>
    <dgm:cxn modelId="{2BA2110F-EDBC-4768-B357-C0639FA67BDE}" type="presOf" srcId="{66F45B6D-BF54-4BD6-8F1B-A4C8595D285B}" destId="{60286D81-9394-473E-A091-F7379E7D066F}" srcOrd="0" destOrd="0" presId="urn:microsoft.com/office/officeart/2005/8/layout/balance1"/>
    <dgm:cxn modelId="{5DF9B7AC-DA53-4AD7-8620-390F2F131239}" srcId="{08CA1637-F236-451B-8B14-C8044B41AF8A}" destId="{FA338435-757D-4CAC-90DE-5E642A3948F5}" srcOrd="1" destOrd="0" parTransId="{54FA1132-FD80-4BE8-9BED-BB7E1F9D3E2B}" sibTransId="{DC261450-DCAB-4D9A-917F-F37C56F46E38}"/>
    <dgm:cxn modelId="{CD683646-E7DC-4895-9BA8-B8FF3F6C863A}" type="presOf" srcId="{FA338435-757D-4CAC-90DE-5E642A3948F5}" destId="{BB44CE5C-DC97-467C-AA5C-08A329CA4A8F}" srcOrd="0" destOrd="0" presId="urn:microsoft.com/office/officeart/2005/8/layout/balance1"/>
    <dgm:cxn modelId="{07050BA4-FD34-4488-86D2-7C9AB23727BB}" srcId="{0C913DEA-3A22-4CD0-BA05-E5AFBB797359}" destId="{3D01D3B2-7650-42BD-BC2F-30BA89A19542}" srcOrd="0" destOrd="0" parTransId="{B4818881-7861-4981-B6EE-E68C8C0D89C0}" sibTransId="{EA47A465-6776-4BBB-8544-819CE23A8B13}"/>
    <dgm:cxn modelId="{E8D23DF7-168F-4CD3-8757-72124CE053ED}" srcId="{08CA1637-F236-451B-8B14-C8044B41AF8A}" destId="{66F45B6D-BF54-4BD6-8F1B-A4C8595D285B}" srcOrd="3" destOrd="0" parTransId="{5A2B2248-A4C4-4E31-88A3-AF07FDF8CAAA}" sibTransId="{F03AD5D5-B177-4837-B1EA-E4C2FA1C2070}"/>
    <dgm:cxn modelId="{8BB53032-420D-4812-A277-DC8D9166629F}" srcId="{08CA1637-F236-451B-8B14-C8044B41AF8A}" destId="{9A3BA53A-8DC1-4D40-8D8B-1DA892E11901}" srcOrd="0" destOrd="0" parTransId="{A226AC46-7CA4-4495-9112-25CA9ED4FD4E}" sibTransId="{970A5BC4-4225-4456-BCD5-DC260B892477}"/>
    <dgm:cxn modelId="{94A5BE5D-C1CD-49D3-92FB-6A5D89A20BAC}" type="presOf" srcId="{08CA1637-F236-451B-8B14-C8044B41AF8A}" destId="{1208021B-2BFE-4291-BE90-C00031970309}" srcOrd="0" destOrd="0" presId="urn:microsoft.com/office/officeart/2005/8/layout/balance1"/>
    <dgm:cxn modelId="{5CE86EB2-8B45-4B41-AE7F-414644E84319}" type="presOf" srcId="{39B62554-399E-40A3-9306-9325427C8369}" destId="{21B3CDB5-A57B-4073-843A-E5FFF828323C}" srcOrd="0" destOrd="0" presId="urn:microsoft.com/office/officeart/2005/8/layout/balance1"/>
    <dgm:cxn modelId="{9364CD6E-012C-4980-95CF-6765747E2FF7}" type="presOf" srcId="{9A3BA53A-8DC1-4D40-8D8B-1DA892E11901}" destId="{D2425BE3-3173-4F41-A3DD-99395687F062}" srcOrd="0" destOrd="0" presId="urn:microsoft.com/office/officeart/2005/8/layout/balance1"/>
    <dgm:cxn modelId="{E7388777-C2DA-4C85-9176-AF04BA22D2C3}" type="presParOf" srcId="{04E5936C-6F27-4326-A9A2-24A510AFBA3B}" destId="{48E6436C-1536-4BF7-90D0-A3FD6185F80D}" srcOrd="0" destOrd="0" presId="urn:microsoft.com/office/officeart/2005/8/layout/balance1"/>
    <dgm:cxn modelId="{DF015CBA-43C4-45E2-8EBC-8F7CE134D739}" type="presParOf" srcId="{04E5936C-6F27-4326-A9A2-24A510AFBA3B}" destId="{C77CDD26-C9DA-483A-A234-F8F2AC0309EA}" srcOrd="1" destOrd="0" presId="urn:microsoft.com/office/officeart/2005/8/layout/balance1"/>
    <dgm:cxn modelId="{8A4E7D74-F9F6-42FF-B337-263C3E0C51C1}" type="presParOf" srcId="{C77CDD26-C9DA-483A-A234-F8F2AC0309EA}" destId="{AEFA97D5-1DE9-422F-AAED-7B3027797CA0}" srcOrd="0" destOrd="0" presId="urn:microsoft.com/office/officeart/2005/8/layout/balance1"/>
    <dgm:cxn modelId="{D4C20196-A326-477F-82C6-4D80CEC1C34F}" type="presParOf" srcId="{C77CDD26-C9DA-483A-A234-F8F2AC0309EA}" destId="{1208021B-2BFE-4291-BE90-C00031970309}" srcOrd="1" destOrd="0" presId="urn:microsoft.com/office/officeart/2005/8/layout/balance1"/>
    <dgm:cxn modelId="{7FEF33EE-B8D1-41FC-B6FB-03C2ACC65EC2}" type="presParOf" srcId="{04E5936C-6F27-4326-A9A2-24A510AFBA3B}" destId="{786EE8D7-3A6E-41C1-8C32-382E0D51EE92}" srcOrd="2" destOrd="0" presId="urn:microsoft.com/office/officeart/2005/8/layout/balance1"/>
    <dgm:cxn modelId="{03116092-9A3E-4D24-ABB6-B2C673CBE565}" type="presParOf" srcId="{786EE8D7-3A6E-41C1-8C32-382E0D51EE92}" destId="{E7630B45-A75D-4610-B3FC-702A5D4F43DB}" srcOrd="0" destOrd="0" presId="urn:microsoft.com/office/officeart/2005/8/layout/balance1"/>
    <dgm:cxn modelId="{D98323BE-8898-4B3B-A2EB-75C7727F4E6E}" type="presParOf" srcId="{786EE8D7-3A6E-41C1-8C32-382E0D51EE92}" destId="{B1D5C8F3-9296-4FA6-BA2A-DECA26EBE2F6}" srcOrd="1" destOrd="0" presId="urn:microsoft.com/office/officeart/2005/8/layout/balance1"/>
    <dgm:cxn modelId="{B5F79D69-0AF0-447A-B6B0-525023BD5CC1}" type="presParOf" srcId="{786EE8D7-3A6E-41C1-8C32-382E0D51EE92}" destId="{CED66851-24C3-4A30-9C23-3E9C4909DA43}" srcOrd="2" destOrd="0" presId="urn:microsoft.com/office/officeart/2005/8/layout/balance1"/>
    <dgm:cxn modelId="{DA08ED6F-53D8-46F6-8A41-4A344D44207D}" type="presParOf" srcId="{786EE8D7-3A6E-41C1-8C32-382E0D51EE92}" destId="{D2425BE3-3173-4F41-A3DD-99395687F062}" srcOrd="3" destOrd="0" presId="urn:microsoft.com/office/officeart/2005/8/layout/balance1"/>
    <dgm:cxn modelId="{5D152D00-BD57-4692-9C40-33F25E98076C}" type="presParOf" srcId="{786EE8D7-3A6E-41C1-8C32-382E0D51EE92}" destId="{BB44CE5C-DC97-467C-AA5C-08A329CA4A8F}" srcOrd="4" destOrd="0" presId="urn:microsoft.com/office/officeart/2005/8/layout/balance1"/>
    <dgm:cxn modelId="{D94A08AE-C23E-4CF3-AA95-08B5EBCCC0BD}" type="presParOf" srcId="{786EE8D7-3A6E-41C1-8C32-382E0D51EE92}" destId="{21B3CDB5-A57B-4073-843A-E5FFF828323C}" srcOrd="5" destOrd="0" presId="urn:microsoft.com/office/officeart/2005/8/layout/balance1"/>
    <dgm:cxn modelId="{EE8184E7-91E4-4D6F-A277-595B8E7C5D6C}" type="presParOf" srcId="{786EE8D7-3A6E-41C1-8C32-382E0D51EE92}" destId="{60286D81-9394-473E-A091-F7379E7D066F}" srcOrd="6" destOrd="0" presId="urn:microsoft.com/office/officeart/2005/8/layout/balance1"/>
    <dgm:cxn modelId="{791D5CFC-1DB3-4C4C-998D-951B391EF4DA}" type="presParOf" srcId="{786EE8D7-3A6E-41C1-8C32-382E0D51EE92}" destId="{CF02AA7C-784D-4BFD-AE01-7DE289538B41}" srcOrd="7" destOrd="0" presId="urn:microsoft.com/office/officeart/2005/8/layout/balance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EFA97D5-1DE9-422F-AAED-7B3027797CA0}">
      <dsp:nvSpPr>
        <dsp:cNvPr id="0" name=""/>
        <dsp:cNvSpPr/>
      </dsp:nvSpPr>
      <dsp:spPr>
        <a:xfrm>
          <a:off x="1262887" y="0"/>
          <a:ext cx="1709928" cy="94996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dirty="0" smtClean="0"/>
            <a:t>Move</a:t>
          </a:r>
          <a:endParaRPr lang="en-US" sz="4100" kern="1200" dirty="0"/>
        </a:p>
      </dsp:txBody>
      <dsp:txXfrm>
        <a:off x="1262887" y="0"/>
        <a:ext cx="1709928" cy="949960"/>
      </dsp:txXfrm>
    </dsp:sp>
    <dsp:sp modelId="{1208021B-2BFE-4291-BE90-C00031970309}">
      <dsp:nvSpPr>
        <dsp:cNvPr id="0" name=""/>
        <dsp:cNvSpPr/>
      </dsp:nvSpPr>
      <dsp:spPr>
        <a:xfrm>
          <a:off x="4038604" y="0"/>
          <a:ext cx="1709928" cy="94996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dirty="0" smtClean="0"/>
            <a:t>Stay</a:t>
          </a:r>
          <a:endParaRPr lang="en-US" sz="4100" kern="1200" dirty="0"/>
        </a:p>
      </dsp:txBody>
      <dsp:txXfrm>
        <a:off x="4038604" y="0"/>
        <a:ext cx="1709928" cy="949960"/>
      </dsp:txXfrm>
    </dsp:sp>
    <dsp:sp modelId="{B1D5C8F3-9296-4FA6-BA2A-DECA26EBE2F6}">
      <dsp:nvSpPr>
        <dsp:cNvPr id="0" name=""/>
        <dsp:cNvSpPr/>
      </dsp:nvSpPr>
      <dsp:spPr>
        <a:xfrm>
          <a:off x="2996565" y="4037330"/>
          <a:ext cx="712470" cy="712470"/>
        </a:xfrm>
        <a:prstGeom prst="triangl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D66851-24C3-4A30-9C23-3E9C4909DA43}">
      <dsp:nvSpPr>
        <dsp:cNvPr id="0" name=""/>
        <dsp:cNvSpPr/>
      </dsp:nvSpPr>
      <dsp:spPr>
        <a:xfrm rot="240000">
          <a:off x="1209892" y="3729033"/>
          <a:ext cx="4276125" cy="29901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425BE3-3173-4F41-A3DD-99395687F062}">
      <dsp:nvSpPr>
        <dsp:cNvPr id="0" name=""/>
        <dsp:cNvSpPr/>
      </dsp:nvSpPr>
      <dsp:spPr>
        <a:xfrm rot="240000">
          <a:off x="3786780" y="3193340"/>
          <a:ext cx="1696931" cy="5860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lead PI</a:t>
          </a:r>
          <a:endParaRPr lang="en-US" sz="1800" kern="1200" dirty="0"/>
        </a:p>
      </dsp:txBody>
      <dsp:txXfrm rot="240000">
        <a:off x="3786780" y="3193340"/>
        <a:ext cx="1696931" cy="586025"/>
      </dsp:txXfrm>
    </dsp:sp>
    <dsp:sp modelId="{BB44CE5C-DC97-467C-AA5C-08A329CA4A8F}">
      <dsp:nvSpPr>
        <dsp:cNvPr id="0" name=""/>
        <dsp:cNvSpPr/>
      </dsp:nvSpPr>
      <dsp:spPr>
        <a:xfrm rot="240000">
          <a:off x="3834278" y="2566366"/>
          <a:ext cx="1696931" cy="5860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NSF grants</a:t>
          </a:r>
          <a:endParaRPr lang="en-US" sz="1800" kern="1200" dirty="0"/>
        </a:p>
      </dsp:txBody>
      <dsp:txXfrm rot="240000">
        <a:off x="3834278" y="2566366"/>
        <a:ext cx="1696931" cy="586025"/>
      </dsp:txXfrm>
    </dsp:sp>
    <dsp:sp modelId="{21B3CDB5-A57B-4073-843A-E5FFF828323C}">
      <dsp:nvSpPr>
        <dsp:cNvPr id="0" name=""/>
        <dsp:cNvSpPr/>
      </dsp:nvSpPr>
      <dsp:spPr>
        <a:xfrm rot="240000">
          <a:off x="3881776" y="1939393"/>
          <a:ext cx="1696931" cy="5860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tenure</a:t>
          </a:r>
          <a:endParaRPr lang="en-US" sz="1800" kern="1200" dirty="0"/>
        </a:p>
      </dsp:txBody>
      <dsp:txXfrm rot="240000">
        <a:off x="3881776" y="1939393"/>
        <a:ext cx="1696931" cy="586025"/>
      </dsp:txXfrm>
    </dsp:sp>
    <dsp:sp modelId="{60286D81-9394-473E-A091-F7379E7D066F}">
      <dsp:nvSpPr>
        <dsp:cNvPr id="0" name=""/>
        <dsp:cNvSpPr/>
      </dsp:nvSpPr>
      <dsp:spPr>
        <a:xfrm rot="240000">
          <a:off x="3929274" y="1312419"/>
          <a:ext cx="1696931" cy="5860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good institution</a:t>
          </a:r>
          <a:endParaRPr lang="en-US" sz="1800" kern="1200" dirty="0"/>
        </a:p>
      </dsp:txBody>
      <dsp:txXfrm rot="240000">
        <a:off x="3929274" y="1312419"/>
        <a:ext cx="1696931" cy="586025"/>
      </dsp:txXfrm>
    </dsp:sp>
    <dsp:sp modelId="{CF02AA7C-784D-4BFD-AE01-7DE289538B41}">
      <dsp:nvSpPr>
        <dsp:cNvPr id="0" name=""/>
        <dsp:cNvSpPr/>
      </dsp:nvSpPr>
      <dsp:spPr>
        <a:xfrm rot="240000">
          <a:off x="1316884" y="3022347"/>
          <a:ext cx="1696931" cy="5860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publications</a:t>
          </a:r>
          <a:endParaRPr lang="en-US" sz="1800" kern="1200" dirty="0"/>
        </a:p>
      </dsp:txBody>
      <dsp:txXfrm rot="240000">
        <a:off x="1316884" y="3022347"/>
        <a:ext cx="1696931" cy="586025"/>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0.68367</cdr:x>
      <cdr:y>0.275</cdr:y>
    </cdr:from>
    <cdr:to>
      <cdr:x>0.91837</cdr:x>
      <cdr:y>0.35833</cdr:y>
    </cdr:to>
    <cdr:sp macro="" textlink="">
      <cdr:nvSpPr>
        <cdr:cNvPr id="2" name="TextBox 1"/>
        <cdr:cNvSpPr txBox="1"/>
      </cdr:nvSpPr>
      <cdr:spPr>
        <a:xfrm xmlns:a="http://schemas.openxmlformats.org/drawingml/2006/main">
          <a:off x="5105400" y="1257300"/>
          <a:ext cx="1752600" cy="3810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800" b="1">
              <a:latin typeface="Arial"/>
              <a:cs typeface="Arial"/>
            </a:rPr>
            <a:t>Moved</a:t>
          </a:r>
          <a:r>
            <a:rPr lang="en-US" sz="1800" b="1" baseline="0">
              <a:latin typeface="Arial"/>
              <a:cs typeface="Arial"/>
            </a:rPr>
            <a:t> To</a:t>
          </a:r>
          <a:endParaRPr lang="en-US" sz="1800" b="1">
            <a:latin typeface="Arial"/>
            <a:cs typeface="Aria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9BEEE3-EA74-4430-B58A-F65B64F1C782}" type="datetimeFigureOut">
              <a:rPr lang="en-US" smtClean="0"/>
              <a:pPr/>
              <a:t>5/3/2011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704456-CA4E-4C66-AC9C-16128BC9C3C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15 min presentation</a:t>
            </a:r>
          </a:p>
        </p:txBody>
      </p:sp>
      <p:sp>
        <p:nvSpPr>
          <p:cNvPr id="4" name="Slide Number Placeholder 3"/>
          <p:cNvSpPr>
            <a:spLocks noGrp="1"/>
          </p:cNvSpPr>
          <p:nvPr>
            <p:ph type="sldNum" sz="quarter" idx="10"/>
          </p:nvPr>
        </p:nvSpPr>
        <p:spPr/>
        <p:txBody>
          <a:bodyPr/>
          <a:lstStyle/>
          <a:p>
            <a:fld id="{FB704456-CA4E-4C66-AC9C-16128BC9C3C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a:t>
            </a:r>
            <a:r>
              <a:rPr lang="en-US" baseline="0" dirty="0" smtClean="0"/>
              <a:t> many of you have been part of team where one member or more has moved?</a:t>
            </a:r>
          </a:p>
          <a:p>
            <a:endParaRPr lang="en-US" dirty="0" smtClean="0"/>
          </a:p>
          <a:p>
            <a:r>
              <a:rPr lang="en-US" dirty="0" smtClean="0"/>
              <a:t>The</a:t>
            </a:r>
            <a:r>
              <a:rPr lang="en-US" baseline="0" dirty="0" smtClean="0"/>
              <a:t> CHI community has spent a lot of effort researching computer support for teams, such us managing tasks and regular interruptions, and managing distance or geography between team members.</a:t>
            </a:r>
          </a:p>
          <a:p>
            <a:endParaRPr lang="en-US" baseline="0" dirty="0" smtClean="0"/>
          </a:p>
          <a:p>
            <a:r>
              <a:rPr lang="en-US" baseline="0" dirty="0" smtClean="0"/>
              <a:t>What we focus on in this research is major disruptive events in which key team members move. Moving is a natural occurrence in life but can we design for it?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Moving is difficult. Research on turnover in busines</a:t>
            </a:r>
            <a:r>
              <a:rPr lang="en-US" baseline="0" dirty="0" smtClean="0"/>
              <a:t>s places reveals that p</a:t>
            </a:r>
            <a:r>
              <a:rPr lang="en-US" dirty="0" smtClean="0"/>
              <a:t>eople move for many reasons, but mainly</a:t>
            </a:r>
            <a:r>
              <a:rPr lang="en-US" baseline="0" dirty="0" smtClean="0"/>
              <a:t> for dissatisfaction with the current situation. Such moves really disrupt routines within project groups and can create emotional stress for all parties involved.  If the person who leaves is really a superstar, losing critical talent can really devastate a local project. Also, nowadays with technology, moving doesn’t mean a total cut from the old institutions. Members can still collaborate across institutions but this is very difficult.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FB704456-CA4E-4C66-AC9C-16128BC9C3C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 the other hand, shaking up a project could be good too. When people move, the old institutions</a:t>
            </a:r>
            <a:r>
              <a:rPr lang="en-US" baseline="0" dirty="0" smtClean="0"/>
              <a:t> may replace them and get new people, which inserts new blood and ideas into the team. This can spur innovation and cross-fertilization of ideas.</a:t>
            </a:r>
            <a:endParaRPr lang="en-US" dirty="0"/>
          </a:p>
        </p:txBody>
      </p:sp>
      <p:sp>
        <p:nvSpPr>
          <p:cNvPr id="4" name="Slide Number Placeholder 3"/>
          <p:cNvSpPr>
            <a:spLocks noGrp="1"/>
          </p:cNvSpPr>
          <p:nvPr>
            <p:ph type="sldNum" sz="quarter" idx="10"/>
          </p:nvPr>
        </p:nvSpPr>
        <p:spPr/>
        <p:txBody>
          <a:bodyPr/>
          <a:lstStyle/>
          <a:p>
            <a:fld id="{FB704456-CA4E-4C66-AC9C-16128BC9C3C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To understand the implications of relocations on research projects, and how support for such disruptions might be improved, we studied collaborative projects with one or more senior members (PIs) who moved to another institution. And we asked 4 main research questions:</a:t>
            </a:r>
          </a:p>
          <a:p>
            <a:r>
              <a:rPr lang="en-US" sz="1200" kern="1200" dirty="0" smtClean="0">
                <a:solidFill>
                  <a:schemeClr val="tx1"/>
                </a:solidFill>
                <a:latin typeface="+mn-lt"/>
                <a:ea typeface="+mn-ea"/>
                <a:cs typeface="+mn-cs"/>
              </a:rPr>
              <a:t>Likely</a:t>
            </a:r>
          </a:p>
          <a:p>
            <a:r>
              <a:rPr lang="en-US" sz="1200" kern="1200" dirty="0" smtClean="0">
                <a:solidFill>
                  <a:schemeClr val="tx1"/>
                </a:solidFill>
                <a:latin typeface="+mn-lt"/>
                <a:ea typeface="+mn-ea"/>
                <a:cs typeface="+mn-cs"/>
              </a:rPr>
              <a:t>Predict</a:t>
            </a:r>
          </a:p>
          <a:p>
            <a:r>
              <a:rPr lang="en-US" sz="1200" kern="1200" dirty="0" smtClean="0">
                <a:solidFill>
                  <a:schemeClr val="tx1"/>
                </a:solidFill>
                <a:latin typeface="+mn-lt"/>
                <a:ea typeface="+mn-ea"/>
                <a:cs typeface="+mn-cs"/>
              </a:rPr>
              <a:t>Where</a:t>
            </a:r>
          </a:p>
          <a:p>
            <a:r>
              <a:rPr lang="en-US" sz="1200" kern="1200" dirty="0" smtClean="0">
                <a:solidFill>
                  <a:schemeClr val="tx1"/>
                </a:solidFill>
                <a:latin typeface="+mn-lt"/>
                <a:ea typeface="+mn-ea"/>
                <a:cs typeface="+mn-cs"/>
              </a:rPr>
              <a:t>disruptive</a:t>
            </a:r>
            <a:endParaRPr lang="en-US" dirty="0"/>
          </a:p>
        </p:txBody>
      </p:sp>
      <p:sp>
        <p:nvSpPr>
          <p:cNvPr id="4" name="Slide Number Placeholder 3"/>
          <p:cNvSpPr>
            <a:spLocks noGrp="1"/>
          </p:cNvSpPr>
          <p:nvPr>
            <p:ph type="sldNum" sz="quarter" idx="10"/>
          </p:nvPr>
        </p:nvSpPr>
        <p:spPr/>
        <p:txBody>
          <a:bodyPr/>
          <a:lstStyle/>
          <a:p>
            <a:fld id="{FB704456-CA4E-4C66-AC9C-16128BC9C3C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92100" indent="-292100"/>
            <a:r>
              <a:rPr lang="en-US" sz="1200" dirty="0" smtClean="0"/>
              <a:t>Used NSF information for past and current institutions when available and Amazon Mechanical </a:t>
            </a:r>
            <a:r>
              <a:rPr lang="en-US" sz="1200" dirty="0" err="1" smtClean="0"/>
              <a:t>Turkers</a:t>
            </a:r>
            <a:r>
              <a:rPr lang="en-US" sz="1200" dirty="0" smtClean="0"/>
              <a:t> to verify information </a:t>
            </a:r>
          </a:p>
        </p:txBody>
      </p:sp>
      <p:sp>
        <p:nvSpPr>
          <p:cNvPr id="4" name="Slide Number Placeholder 3"/>
          <p:cNvSpPr>
            <a:spLocks noGrp="1"/>
          </p:cNvSpPr>
          <p:nvPr>
            <p:ph type="sldNum" sz="quarter" idx="10"/>
          </p:nvPr>
        </p:nvSpPr>
        <p:spPr/>
        <p:txBody>
          <a:bodyPr/>
          <a:lstStyle/>
          <a:p>
            <a:fld id="{FB704456-CA4E-4C66-AC9C-16128BC9C3C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Our</a:t>
            </a:r>
            <a:r>
              <a:rPr lang="en-US" sz="1200" baseline="0" dirty="0" smtClean="0"/>
              <a:t> first question was how likely was a project to have someone who moves.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On 548 projects, nearly 9% of members moved, which seems comparatively small. However, because projects had, on average, nearly 5 PIs, the sampling probability of any project having a mover is greater. In actuality, the percent of projects with at least one mover was 33%.</a:t>
            </a:r>
          </a:p>
          <a:p>
            <a:endParaRPr lang="en-US" dirty="0"/>
          </a:p>
        </p:txBody>
      </p:sp>
      <p:sp>
        <p:nvSpPr>
          <p:cNvPr id="4" name="Slide Number Placeholder 3"/>
          <p:cNvSpPr>
            <a:spLocks noGrp="1"/>
          </p:cNvSpPr>
          <p:nvPr>
            <p:ph type="sldNum" sz="quarter" idx="10"/>
          </p:nvPr>
        </p:nvSpPr>
        <p:spPr/>
        <p:txBody>
          <a:bodyPr/>
          <a:lstStyle/>
          <a:p>
            <a:fld id="{FB704456-CA4E-4C66-AC9C-16128BC9C3C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also found that certain</a:t>
            </a:r>
            <a:r>
              <a:rPr lang="en-US" baseline="0" dirty="0" smtClean="0"/>
              <a:t> characteristics contributed to a project being more likely to have movers. </a:t>
            </a:r>
            <a:r>
              <a:rPr lang="en-US" dirty="0" smtClean="0"/>
              <a:t>A project is more likely to have movers if it has more members, more universities involved, and</a:t>
            </a:r>
            <a:r>
              <a:rPr lang="en-US" baseline="0" dirty="0" smtClean="0"/>
              <a:t> of a mix of high and low ranked schools</a:t>
            </a:r>
            <a:r>
              <a:rPr lang="en-US"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a:t>
            </a:r>
            <a:r>
              <a:rPr lang="en-US" baseline="0" dirty="0" smtClean="0"/>
              <a:t> possible explanation is that t</a:t>
            </a:r>
            <a:r>
              <a:rPr lang="en-US" dirty="0" smtClean="0"/>
              <a:t>hese</a:t>
            </a:r>
            <a:r>
              <a:rPr lang="en-US" baseline="0" dirty="0" smtClean="0"/>
              <a:t> attributes possibly make the project less cohesive – people feel weaker ties to the group.</a:t>
            </a:r>
            <a:endParaRPr lang="en-US" dirty="0"/>
          </a:p>
        </p:txBody>
      </p:sp>
      <p:sp>
        <p:nvSpPr>
          <p:cNvPr id="4" name="Slide Number Placeholder 3"/>
          <p:cNvSpPr>
            <a:spLocks noGrp="1"/>
          </p:cNvSpPr>
          <p:nvPr>
            <p:ph type="sldNum" sz="quarter" idx="10"/>
          </p:nvPr>
        </p:nvSpPr>
        <p:spPr/>
        <p:txBody>
          <a:bodyPr/>
          <a:lstStyle/>
          <a:p>
            <a:fld id="{FB704456-CA4E-4C66-AC9C-16128BC9C3C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Conversely, we found two characteristics made teams less likely to have movers.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a:t>
            </a:r>
            <a:r>
              <a:rPr lang="en-US" baseline="0" dirty="0" smtClean="0"/>
              <a:t> project is less </a:t>
            </a:r>
            <a:r>
              <a:rPr lang="en-US" dirty="0" smtClean="0"/>
              <a:t>likely to have movers the more grants the PIs have and the more highly ranked its institutions (using the R &amp; D funding measure).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These</a:t>
            </a:r>
            <a:r>
              <a:rPr lang="en-US" baseline="0" dirty="0" smtClean="0"/>
              <a:t> attributes seem to reflect the fact that people don’t leave behind high resources.</a:t>
            </a:r>
            <a:endParaRPr lang="en-US" dirty="0" smtClean="0"/>
          </a:p>
          <a:p>
            <a:endParaRPr lang="en-US" dirty="0"/>
          </a:p>
        </p:txBody>
      </p:sp>
      <p:sp>
        <p:nvSpPr>
          <p:cNvPr id="4" name="Slide Number Placeholder 3"/>
          <p:cNvSpPr>
            <a:spLocks noGrp="1"/>
          </p:cNvSpPr>
          <p:nvPr>
            <p:ph type="sldNum" sz="quarter" idx="10"/>
          </p:nvPr>
        </p:nvSpPr>
        <p:spPr/>
        <p:txBody>
          <a:bodyPr/>
          <a:lstStyle/>
          <a:p>
            <a:fld id="{FB704456-CA4E-4C66-AC9C-16128BC9C3C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second questioned we asked is whether we could predict who will move.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 the analyses using Google Scholar publications and co-authorship, we found that higher productivity prior to their project start significantly increased a PI’s likelihood of moving, suggesting that those with a better record have more opportunities to move.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However, holding prior productivity constant, PIs were less likely to move the higher their institution’s rank (p &lt; .001), if they were the lead PI on their project (p &lt; .05), the more NSF grants they had (p &lt; .01), and if they were a full professor (p &lt; .001). These results suggest that inertia from a good situation [20] and a ceiling effect due to fewer options that are significantly better discourage moves. Also, with all the above variables in the model, more co-authored publications negatively predicted moving (p &lt; .01), suggesting that collaborations at the current institution also hold people to a place.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FB704456-CA4E-4C66-AC9C-16128BC9C3C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third</a:t>
            </a:r>
            <a:r>
              <a:rPr lang="en-US" baseline="0" dirty="0" smtClean="0"/>
              <a:t> question we asked was where do movers go.</a:t>
            </a:r>
          </a:p>
          <a:p>
            <a:endParaRPr lang="en-US" baseline="0" dirty="0" smtClean="0"/>
          </a:p>
          <a:p>
            <a:r>
              <a:rPr lang="en-US" baseline="0" dirty="0" smtClean="0"/>
              <a:t>This graph shows the number of researchers moving from either large or small universities. The bottom x-axis shows the starting institution level. This graph highlights that researchers from large universities move considerably more and they go to other large universities. While researchers at small universities move significantly less often.</a:t>
            </a:r>
          </a:p>
        </p:txBody>
      </p:sp>
      <p:sp>
        <p:nvSpPr>
          <p:cNvPr id="4" name="Slide Number Placeholder 3"/>
          <p:cNvSpPr>
            <a:spLocks noGrp="1"/>
          </p:cNvSpPr>
          <p:nvPr>
            <p:ph type="sldNum" sz="quarter" idx="10"/>
          </p:nvPr>
        </p:nvSpPr>
        <p:spPr/>
        <p:txBody>
          <a:bodyPr/>
          <a:lstStyle/>
          <a:p>
            <a:fld id="{FB704456-CA4E-4C66-AC9C-16128BC9C3C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fourth aspect of moves we explored were the effects of moves. What did the aftermath look like? From our interviews we uncovered three kinds of effects: s</a:t>
            </a:r>
            <a:r>
              <a:rPr lang="en-US" dirty="0" smtClean="0"/>
              <a:t>urprise and disruption, distancing,</a:t>
            </a:r>
            <a:r>
              <a:rPr lang="en-US" baseline="0" dirty="0" smtClean="0"/>
              <a:t> and invigoration. </a:t>
            </a:r>
            <a:endParaRPr lang="en-US" dirty="0"/>
          </a:p>
        </p:txBody>
      </p:sp>
      <p:sp>
        <p:nvSpPr>
          <p:cNvPr id="4" name="Slide Number Placeholder 3"/>
          <p:cNvSpPr>
            <a:spLocks noGrp="1"/>
          </p:cNvSpPr>
          <p:nvPr>
            <p:ph type="sldNum" sz="quarter" idx="10"/>
          </p:nvPr>
        </p:nvSpPr>
        <p:spPr/>
        <p:txBody>
          <a:bodyPr/>
          <a:lstStyle/>
          <a:p>
            <a:fld id="{FB704456-CA4E-4C66-AC9C-16128BC9C3CB}"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People sort of faded</a:t>
            </a:r>
            <a:r>
              <a:rPr lang="en-US" baseline="0" dirty="0" smtClean="0"/>
              <a:t> from m</a:t>
            </a:r>
            <a:r>
              <a:rPr lang="en-US" dirty="0" smtClean="0"/>
              <a:t>emory. </a:t>
            </a:r>
            <a:endParaRPr lang="en-US" dirty="0"/>
          </a:p>
        </p:txBody>
      </p:sp>
      <p:sp>
        <p:nvSpPr>
          <p:cNvPr id="4" name="Slide Number Placeholder 3"/>
          <p:cNvSpPr>
            <a:spLocks noGrp="1"/>
          </p:cNvSpPr>
          <p:nvPr>
            <p:ph type="sldNum" sz="quarter" idx="10"/>
          </p:nvPr>
        </p:nvSpPr>
        <p:spPr/>
        <p:txBody>
          <a:bodyPr/>
          <a:lstStyle/>
          <a:p>
            <a:fld id="{FB704456-CA4E-4C66-AC9C-16128BC9C3CB}"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There were certainly a lot of interdependencies but everybody had their own task.  We were pretty organized.  In fact, I think it was the most organized project that I've ever run.  So we divided up the work, we figured out what we wanted to do.</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 was already the structural understanding of, well, the problem, over all large problem and then, what are the pieces within that problem?  Those pieces "already had owners" quote, unquote in that, you know, right, they had already done work within the center in these areas, so that fairly well, you know, divided out fine.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Well, I think one of the things that worked really well is the various PIs, co-PIs, had relatively discreet but complementary activities. So there wasn’t a lot of day-to-day interdependence between the projects, which I think works really well in this kind of research. Because if you're not co-located it's really difficult to, kind of, renegotiate at all phases of the research. 'Cause, you know, research doesn't just follow at lockstep path, the way that you've set it out. You know, there's constant decisions that have to be made about different potential directions that it might end up going, so-- and I think that was good.</a:t>
            </a:r>
          </a:p>
          <a:p>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Well because each of us is working on a different pie it was not a problem.  I mean if two people started working and collaborating on compilers then that would be an issue but we are really working on different parts of the problem.</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B704456-CA4E-4C66-AC9C-16128BC9C3CB}"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704456-CA4E-4C66-AC9C-16128BC9C3CB}"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l">
              <a:defRPr sz="4000"/>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3886200"/>
            <a:ext cx="7086600" cy="1752600"/>
          </a:xfrm>
        </p:spPr>
        <p:txBody>
          <a:bodyPr>
            <a:normAutofit/>
          </a:bodyPr>
          <a:lstStyle>
            <a:lvl1pPr marL="0" indent="0" algn="l">
              <a:buNone/>
              <a:defRPr sz="2400">
                <a:solidFill>
                  <a:schemeClr val="accent5">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D383B3D-50A3-479F-A504-CBBBAFF61065}" type="datetime1">
              <a:rPr lang="en-US" smtClean="0"/>
              <a:pPr/>
              <a:t>5/3/2011</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p>
            <a:r>
              <a:rPr lang="en-US" dirty="0" smtClean="0"/>
              <a:t>Click to edit Master title style</a:t>
            </a:r>
            <a:endParaRPr lang="en-US" dirty="0"/>
          </a:p>
        </p:txBody>
      </p:sp>
      <p:sp>
        <p:nvSpPr>
          <p:cNvPr id="3" name="Content Placeholder 2"/>
          <p:cNvSpPr>
            <a:spLocks noGrp="1"/>
          </p:cNvSpPr>
          <p:nvPr userDrawn="1">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Date Placeholder 16"/>
          <p:cNvSpPr>
            <a:spLocks noGrp="1"/>
          </p:cNvSpPr>
          <p:nvPr userDrawn="1">
            <p:ph type="dt" sz="half" idx="10"/>
          </p:nvPr>
        </p:nvSpPr>
        <p:spPr/>
        <p:txBody>
          <a:bodyPr/>
          <a:lstStyle/>
          <a:p>
            <a:fld id="{6748AFE9-B799-4F1E-B7D5-DC01383C7AE4}" type="datetime1">
              <a:rPr lang="en-US" smtClean="0"/>
              <a:pPr/>
              <a:t>5/3/2011</a:t>
            </a:fld>
            <a:endParaRPr lang="en-US"/>
          </a:p>
        </p:txBody>
      </p:sp>
      <p:sp>
        <p:nvSpPr>
          <p:cNvPr id="18" name="Slide Number Placeholder 17"/>
          <p:cNvSpPr>
            <a:spLocks noGrp="1"/>
          </p:cNvSpPr>
          <p:nvPr userDrawn="1">
            <p:ph type="sldNum" sz="quarter" idx="11"/>
          </p:nvPr>
        </p:nvSpPr>
        <p:spPr/>
        <p:txBody>
          <a:bodyPr/>
          <a:lstStyle/>
          <a:p>
            <a:fld id="{920E3685-86B1-4156-A00E-175672F10372}" type="slidenum">
              <a:rPr lang="en-US" smtClean="0"/>
              <a:pPr/>
              <a:t>‹#›</a:t>
            </a:fld>
            <a:endParaRPr lang="en-US" dirty="0"/>
          </a:p>
        </p:txBody>
      </p:sp>
      <p:sp>
        <p:nvSpPr>
          <p:cNvPr id="19" name="Footer Placeholder 18"/>
          <p:cNvSpPr>
            <a:spLocks noGrp="1"/>
          </p:cNvSpPr>
          <p:nvPr userDrawn="1">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p>
            <a:r>
              <a:rPr lang="en-US" dirty="0" smtClean="0"/>
              <a:t>Click to edit Master title style</a:t>
            </a:r>
            <a:endParaRPr lang="en-US" dirty="0"/>
          </a:p>
        </p:txBody>
      </p:sp>
      <p:sp>
        <p:nvSpPr>
          <p:cNvPr id="3" name="Content Placeholder 2"/>
          <p:cNvSpPr>
            <a:spLocks noGrp="1"/>
          </p:cNvSpPr>
          <p:nvPr userDrawn="1">
            <p:ph sz="half" idx="1"/>
          </p:nvPr>
        </p:nvSpPr>
        <p:spPr>
          <a:xfrm>
            <a:off x="457200" y="1219200"/>
            <a:ext cx="4038600"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userDrawn="1">
            <p:ph sz="half" idx="2"/>
          </p:nvPr>
        </p:nvSpPr>
        <p:spPr>
          <a:xfrm>
            <a:off x="4648200" y="1219200"/>
            <a:ext cx="4038600"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userDrawn="1">
            <p:ph type="dt" sz="half" idx="10"/>
          </p:nvPr>
        </p:nvSpPr>
        <p:spPr/>
        <p:txBody>
          <a:bodyPr/>
          <a:lstStyle/>
          <a:p>
            <a:fld id="{E2BA2995-7C97-4B1A-A0D5-C2DDF82C5BD3}" type="datetime1">
              <a:rPr lang="en-US" smtClean="0"/>
              <a:pPr/>
              <a:t>5/3/2011</a:t>
            </a:fld>
            <a:endParaRPr lang="en-US"/>
          </a:p>
        </p:txBody>
      </p:sp>
      <p:sp>
        <p:nvSpPr>
          <p:cNvPr id="6" name="Footer Placeholder 5"/>
          <p:cNvSpPr>
            <a:spLocks noGrp="1"/>
          </p:cNvSpPr>
          <p:nvPr userDrawn="1">
            <p:ph type="ftr" sz="quarter" idx="11"/>
          </p:nvPr>
        </p:nvSpPr>
        <p:spPr/>
        <p:txBody>
          <a:bodyPr/>
          <a:lstStyle/>
          <a:p>
            <a:endParaRPr lang="en-US"/>
          </a:p>
        </p:txBody>
      </p:sp>
      <p:sp>
        <p:nvSpPr>
          <p:cNvPr id="7" name="Slide Number Placeholder 6"/>
          <p:cNvSpPr>
            <a:spLocks noGrp="1"/>
          </p:cNvSpPr>
          <p:nvPr userDrawn="1">
            <p:ph type="sldNum" sz="quarter" idx="12"/>
          </p:nvPr>
        </p:nvSpPr>
        <p:spPr/>
        <p:txBody>
          <a:bodyPr/>
          <a:lstStyle/>
          <a:p>
            <a:fld id="{0B5E3D69-60E1-4CEA-B6B1-7331B2A1207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userDrawn="1">
            <p:ph type="body" idx="1"/>
          </p:nvPr>
        </p:nvSpPr>
        <p:spPr>
          <a:xfrm>
            <a:off x="457200" y="1219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userDrawn="1">
            <p:ph sz="half" idx="2"/>
          </p:nvPr>
        </p:nvSpPr>
        <p:spPr>
          <a:xfrm>
            <a:off x="457200" y="1905000"/>
            <a:ext cx="4040188" cy="4221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3"/>
          </p:nvPr>
        </p:nvSpPr>
        <p:spPr>
          <a:xfrm>
            <a:off x="4645025" y="1219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userDrawn="1">
            <p:ph sz="quarter" idx="4"/>
          </p:nvPr>
        </p:nvSpPr>
        <p:spPr>
          <a:xfrm>
            <a:off x="4645025" y="1905000"/>
            <a:ext cx="4041775" cy="4221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userDrawn="1">
            <p:ph type="dt" sz="half" idx="10"/>
          </p:nvPr>
        </p:nvSpPr>
        <p:spPr/>
        <p:txBody>
          <a:bodyPr/>
          <a:lstStyle/>
          <a:p>
            <a:fld id="{642E486F-5160-407A-BAF5-49D807CBC917}" type="datetime1">
              <a:rPr lang="en-US" smtClean="0"/>
              <a:pPr/>
              <a:t>5/3/2011</a:t>
            </a:fld>
            <a:endParaRPr lang="en-US"/>
          </a:p>
        </p:txBody>
      </p:sp>
      <p:sp>
        <p:nvSpPr>
          <p:cNvPr id="8" name="Footer Placeholder 7"/>
          <p:cNvSpPr>
            <a:spLocks noGrp="1"/>
          </p:cNvSpPr>
          <p:nvPr userDrawn="1">
            <p:ph type="ftr" sz="quarter" idx="11"/>
          </p:nvPr>
        </p:nvSpPr>
        <p:spPr/>
        <p:txBody>
          <a:bodyPr/>
          <a:lstStyle/>
          <a:p>
            <a:endParaRPr lang="en-US"/>
          </a:p>
        </p:txBody>
      </p:sp>
      <p:sp>
        <p:nvSpPr>
          <p:cNvPr id="9" name="Slide Number Placeholder 8"/>
          <p:cNvSpPr>
            <a:spLocks noGrp="1"/>
          </p:cNvSpPr>
          <p:nvPr userDrawn="1">
            <p:ph type="sldNum" sz="quarter" idx="12"/>
          </p:nvPr>
        </p:nvSpPr>
        <p:spPr/>
        <p:txBody>
          <a:bodyPr/>
          <a:lstStyle/>
          <a:p>
            <a:fld id="{0B5E3D69-60E1-4CEA-B6B1-7331B2A120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4CFF9B-E1A8-4353-AFC7-9203F5F373F6}" type="datetime1">
              <a:rPr lang="en-US" smtClean="0"/>
              <a:pPr/>
              <a:t>5/3/2011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5E3D69-60E1-4CEA-B6B1-7331B2A120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5F63E6-37C1-45DC-9446-EEADE4866C6E}" type="datetime1">
              <a:rPr lang="en-US" smtClean="0"/>
              <a:pPr/>
              <a:t>5/3/2011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5E3D69-60E1-4CEA-B6B1-7331B2A120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3C5A5-DF64-4FB4-87D4-93B2627CC901}" type="datetime1">
              <a:rPr lang="en-US" smtClean="0"/>
              <a:pPr/>
              <a:t>5/3/2011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5E3D69-60E1-4CEA-B6B1-7331B2A120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A1506B-CF07-4041-A360-A947A9077F66}" type="datetime1">
              <a:rPr lang="en-US" smtClean="0"/>
              <a:pPr/>
              <a:t>5/3/2011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5E3D69-60E1-4CEA-B6B1-7331B2A1207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E87FE9-76E5-433B-901C-5A7FF707E047}" type="datetime1">
              <a:rPr lang="en-US" smtClean="0"/>
              <a:pPr/>
              <a:t>5/3/2011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5E3D69-60E1-4CEA-B6B1-7331B2A1207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B546D8-B740-4639-9B77-6033C94C08E7}" type="datetime1">
              <a:rPr lang="en-US" smtClean="0"/>
              <a:pPr/>
              <a:t>5/3/2011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5E3D69-60E1-4CEA-B6B1-7331B2A1207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159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91436-8B5E-4062-BD03-9D4F9C68E317}" type="datetime1">
              <a:rPr lang="en-US" smtClean="0"/>
              <a:pPr/>
              <a:t>5/3/2011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ysClr val="windowText" lastClr="000000"/>
                </a:solidFill>
              </a:defRPr>
            </a:lvl1pPr>
          </a:lstStyle>
          <a:p>
            <a:fld id="{920E3685-86B1-4156-A00E-175672F1037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hdr="0" ftr="0" dt="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None/>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228600" algn="l" defTabSz="914400" rtl="0" eaLnBrk="1" latinLnBrk="0" hangingPunct="1">
        <a:spcBef>
          <a:spcPct val="20000"/>
        </a:spcBef>
        <a:buFont typeface="Arial" pitchFamily="34" charset="0"/>
        <a:buNone/>
        <a:defRPr sz="2000" kern="1200">
          <a:solidFill>
            <a:schemeClr val="tx1"/>
          </a:solidFill>
          <a:latin typeface="+mn-lt"/>
          <a:ea typeface="+mn-ea"/>
          <a:cs typeface="+mn-cs"/>
        </a:defRPr>
      </a:lvl3pPr>
      <a:lvl4pPr marL="1143000" indent="-228600" algn="l" defTabSz="914400" rtl="0" eaLnBrk="1" latinLnBrk="0" hangingPunct="1">
        <a:spcBef>
          <a:spcPct val="20000"/>
        </a:spcBef>
        <a:buFont typeface="Arial" pitchFamily="34" charset="0"/>
        <a:buNone/>
        <a:defRPr sz="1800" kern="1200">
          <a:solidFill>
            <a:schemeClr val="tx1"/>
          </a:solidFill>
          <a:latin typeface="+mn-lt"/>
          <a:ea typeface="+mn-ea"/>
          <a:cs typeface="+mn-cs"/>
        </a:defRPr>
      </a:lvl4pPr>
      <a:lvl5pPr marL="1371600" indent="-228600" algn="l" defTabSz="914400" rtl="0" eaLnBrk="1" latinLnBrk="0" hangingPunct="1">
        <a:spcBef>
          <a:spcPct val="20000"/>
        </a:spcBef>
        <a:buFont typeface="Arial" pitchFamily="34" charset="0"/>
        <a:buNone/>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2133600"/>
            <a:ext cx="9144000" cy="40386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p:cNvSpPr>
            <a:spLocks noGrp="1"/>
          </p:cNvSpPr>
          <p:nvPr>
            <p:ph type="ctrTitle"/>
          </p:nvPr>
        </p:nvSpPr>
        <p:spPr>
          <a:xfrm>
            <a:off x="457200" y="2130425"/>
            <a:ext cx="8686800" cy="1470025"/>
          </a:xfrm>
        </p:spPr>
        <p:txBody>
          <a:bodyPr/>
          <a:lstStyle/>
          <a:p>
            <a:pPr marL="223838"/>
            <a:r>
              <a:rPr lang="en-US" sz="4400" dirty="0" smtClean="0">
                <a:latin typeface="Gill Sans MT" pitchFamily="34" charset="0"/>
              </a:rPr>
              <a:t>What’s in a Move? </a:t>
            </a:r>
            <a:br>
              <a:rPr lang="en-US" sz="4400" dirty="0" smtClean="0">
                <a:latin typeface="Gill Sans MT" pitchFamily="34" charset="0"/>
              </a:rPr>
            </a:br>
            <a:r>
              <a:rPr lang="en-US" sz="3600" dirty="0" smtClean="0">
                <a:latin typeface="Gill Sans MT" pitchFamily="34" charset="0"/>
              </a:rPr>
              <a:t>Normal Disruption and a Design Challenge</a:t>
            </a:r>
            <a:endParaRPr lang="en-US" dirty="0" smtClean="0">
              <a:solidFill>
                <a:schemeClr val="tx1">
                  <a:lumMod val="75000"/>
                  <a:lumOff val="25000"/>
                </a:schemeClr>
              </a:solidFill>
              <a:latin typeface="Gill Sans MT" pitchFamily="34" charset="0"/>
            </a:endParaRPr>
          </a:p>
        </p:txBody>
      </p:sp>
      <p:sp>
        <p:nvSpPr>
          <p:cNvPr id="11" name="Subtitle 10"/>
          <p:cNvSpPr>
            <a:spLocks noGrp="1"/>
          </p:cNvSpPr>
          <p:nvPr>
            <p:ph type="subTitle" idx="1"/>
          </p:nvPr>
        </p:nvSpPr>
        <p:spPr>
          <a:xfrm>
            <a:off x="685800" y="3886200"/>
            <a:ext cx="8458200" cy="2590800"/>
          </a:xfrm>
        </p:spPr>
        <p:txBody>
          <a:bodyPr>
            <a:normAutofit/>
          </a:bodyPr>
          <a:lstStyle/>
          <a:p>
            <a:pPr>
              <a:spcBef>
                <a:spcPts val="0"/>
              </a:spcBef>
            </a:pPr>
            <a:r>
              <a:rPr lang="en-US" dirty="0" smtClean="0">
                <a:solidFill>
                  <a:schemeClr val="tx2"/>
                </a:solidFill>
              </a:rPr>
              <a:t>Reza </a:t>
            </a:r>
            <a:r>
              <a:rPr lang="en-US" dirty="0" err="1" smtClean="0">
                <a:solidFill>
                  <a:schemeClr val="tx2"/>
                </a:solidFill>
              </a:rPr>
              <a:t>Zadeh</a:t>
            </a:r>
            <a:r>
              <a:rPr lang="en-US" dirty="0" smtClean="0">
                <a:solidFill>
                  <a:schemeClr val="tx2"/>
                </a:solidFill>
              </a:rPr>
              <a:t> </a:t>
            </a:r>
            <a:r>
              <a:rPr lang="en-US" sz="2000" dirty="0" smtClean="0">
                <a:solidFill>
                  <a:schemeClr val="tx1">
                    <a:lumMod val="95000"/>
                    <a:lumOff val="5000"/>
                  </a:schemeClr>
                </a:solidFill>
              </a:rPr>
              <a:t>Carnegie Mellon University, Language Technology Institute</a:t>
            </a:r>
          </a:p>
          <a:p>
            <a:pPr>
              <a:spcBef>
                <a:spcPts val="0"/>
              </a:spcBef>
            </a:pPr>
            <a:r>
              <a:rPr lang="en-US" dirty="0" err="1" smtClean="0">
                <a:solidFill>
                  <a:schemeClr val="tx2"/>
                </a:solidFill>
              </a:rPr>
              <a:t>Aruna</a:t>
            </a:r>
            <a:r>
              <a:rPr lang="en-US" dirty="0" smtClean="0">
                <a:solidFill>
                  <a:schemeClr val="tx2"/>
                </a:solidFill>
              </a:rPr>
              <a:t> D. Balakrishnan </a:t>
            </a:r>
            <a:r>
              <a:rPr lang="en-US" sz="2000" dirty="0" smtClean="0">
                <a:solidFill>
                  <a:schemeClr val="tx1">
                    <a:lumMod val="95000"/>
                    <a:lumOff val="5000"/>
                  </a:schemeClr>
                </a:solidFill>
              </a:rPr>
              <a:t>Carnegie Mellon University</a:t>
            </a:r>
            <a:r>
              <a:rPr lang="en-US" dirty="0" smtClean="0">
                <a:solidFill>
                  <a:schemeClr val="tx1">
                    <a:lumMod val="95000"/>
                    <a:lumOff val="5000"/>
                  </a:schemeClr>
                </a:solidFill>
              </a:rPr>
              <a:t> </a:t>
            </a:r>
            <a:r>
              <a:rPr lang="en-US" sz="2000" dirty="0" smtClean="0">
                <a:solidFill>
                  <a:schemeClr val="tx1">
                    <a:lumMod val="95000"/>
                    <a:lumOff val="5000"/>
                  </a:schemeClr>
                </a:solidFill>
              </a:rPr>
              <a:t>, HCII</a:t>
            </a:r>
            <a:endParaRPr lang="en-US" dirty="0" smtClean="0">
              <a:solidFill>
                <a:schemeClr val="tx1">
                  <a:lumMod val="95000"/>
                  <a:lumOff val="5000"/>
                </a:schemeClr>
              </a:solidFill>
            </a:endParaRPr>
          </a:p>
          <a:p>
            <a:pPr>
              <a:spcBef>
                <a:spcPts val="0"/>
              </a:spcBef>
            </a:pPr>
            <a:r>
              <a:rPr lang="en-US" dirty="0" smtClean="0">
                <a:solidFill>
                  <a:schemeClr val="tx2"/>
                </a:solidFill>
              </a:rPr>
              <a:t>Sara </a:t>
            </a:r>
            <a:r>
              <a:rPr lang="en-US" dirty="0" err="1" smtClean="0">
                <a:solidFill>
                  <a:schemeClr val="tx2"/>
                </a:solidFill>
              </a:rPr>
              <a:t>Kiesler</a:t>
            </a:r>
            <a:r>
              <a:rPr lang="en-US" dirty="0" smtClean="0">
                <a:solidFill>
                  <a:schemeClr val="tx2"/>
                </a:solidFill>
              </a:rPr>
              <a:t> </a:t>
            </a:r>
            <a:r>
              <a:rPr lang="en-US" sz="2000" dirty="0" smtClean="0">
                <a:solidFill>
                  <a:schemeClr val="tx1">
                    <a:lumMod val="95000"/>
                    <a:lumOff val="5000"/>
                  </a:schemeClr>
                </a:solidFill>
              </a:rPr>
              <a:t>Carnegie Mellon University, HCII</a:t>
            </a:r>
            <a:endParaRPr lang="en-US" dirty="0" smtClean="0">
              <a:solidFill>
                <a:schemeClr val="tx1">
                  <a:lumMod val="95000"/>
                  <a:lumOff val="5000"/>
                </a:schemeClr>
              </a:solidFill>
            </a:endParaRPr>
          </a:p>
          <a:p>
            <a:pPr>
              <a:spcBef>
                <a:spcPts val="0"/>
              </a:spcBef>
            </a:pPr>
            <a:r>
              <a:rPr lang="en-US" dirty="0" smtClean="0">
                <a:solidFill>
                  <a:schemeClr val="tx2"/>
                </a:solidFill>
              </a:rPr>
              <a:t>Jonathon N. Cummings </a:t>
            </a:r>
            <a:r>
              <a:rPr lang="en-US" sz="2000" dirty="0" smtClean="0">
                <a:solidFill>
                  <a:schemeClr val="tx1">
                    <a:lumMod val="95000"/>
                    <a:lumOff val="5000"/>
                  </a:schemeClr>
                </a:solidFill>
              </a:rPr>
              <a:t>Duke University, Fuqua School of Business</a:t>
            </a:r>
            <a:endParaRPr lang="en-US" dirty="0" smtClean="0">
              <a:solidFill>
                <a:schemeClr val="tx1">
                  <a:lumMod val="95000"/>
                  <a:lumOff val="5000"/>
                </a:schemeClr>
              </a:solidFill>
            </a:endParaRPr>
          </a:p>
          <a:p>
            <a:pPr>
              <a:lnSpc>
                <a:spcPct val="150000"/>
              </a:lnSpc>
            </a:pPr>
            <a:r>
              <a:rPr lang="en-US" dirty="0" smtClean="0">
                <a:solidFill>
                  <a:schemeClr val="tx1"/>
                </a:solidFill>
              </a:rPr>
              <a:t>May 13, 2011</a:t>
            </a:r>
          </a:p>
        </p:txBody>
      </p:sp>
      <p:grpSp>
        <p:nvGrpSpPr>
          <p:cNvPr id="25" name="Group 24"/>
          <p:cNvGrpSpPr/>
          <p:nvPr/>
        </p:nvGrpSpPr>
        <p:grpSpPr>
          <a:xfrm>
            <a:off x="5486400" y="432189"/>
            <a:ext cx="1600200" cy="2844411"/>
            <a:chOff x="6400800" y="152400"/>
            <a:chExt cx="1600200" cy="2844411"/>
          </a:xfrm>
        </p:grpSpPr>
        <p:sp>
          <p:nvSpPr>
            <p:cNvPr id="18" name="Cloud 17"/>
            <p:cNvSpPr/>
            <p:nvPr/>
          </p:nvSpPr>
          <p:spPr>
            <a:xfrm>
              <a:off x="7010400" y="152400"/>
              <a:ext cx="990600" cy="68580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6" name="Straight Connector 15"/>
            <p:cNvCxnSpPr/>
            <p:nvPr/>
          </p:nvCxnSpPr>
          <p:spPr>
            <a:xfrm rot="5400000">
              <a:off x="72771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hord 11"/>
            <p:cNvSpPr/>
            <p:nvPr/>
          </p:nvSpPr>
          <p:spPr>
            <a:xfrm rot="5745592">
              <a:off x="6319649" y="1587111"/>
              <a:ext cx="2209800" cy="609600"/>
            </a:xfrm>
            <a:prstGeom prst="chord">
              <a:avLst>
                <a:gd name="adj1" fmla="val 4322162"/>
                <a:gd name="adj2" fmla="val 173487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be 6"/>
            <p:cNvSpPr/>
            <p:nvPr/>
          </p:nvSpPr>
          <p:spPr>
            <a:xfrm>
              <a:off x="6400800" y="1066800"/>
              <a:ext cx="838200" cy="838200"/>
            </a:xfrm>
            <a:prstGeom prst="cube">
              <a:avLst/>
            </a:prstGeom>
            <a:solidFill>
              <a:srgbClr val="86695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086600" y="1447800"/>
              <a:ext cx="152400" cy="76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239000" y="2286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15" name="Straight Connector 14"/>
            <p:cNvCxnSpPr/>
            <p:nvPr/>
          </p:nvCxnSpPr>
          <p:spPr>
            <a:xfrm rot="5400000">
              <a:off x="69723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Arc 16"/>
            <p:cNvSpPr/>
            <p:nvPr/>
          </p:nvSpPr>
          <p:spPr>
            <a:xfrm rot="11126420" flipH="1">
              <a:off x="6808810" y="876562"/>
              <a:ext cx="838200" cy="6096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sp>
          <p:nvSpPr>
            <p:cNvPr id="22" name="Arc 21"/>
            <p:cNvSpPr/>
            <p:nvPr/>
          </p:nvSpPr>
          <p:spPr>
            <a:xfrm rot="8287328">
              <a:off x="7307776" y="332542"/>
              <a:ext cx="457200" cy="381000"/>
            </a:xfrm>
            <a:prstGeom prst="arc">
              <a:avLst>
                <a:gd name="adj1" fmla="val 1620000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Oval 22"/>
            <p:cNvSpPr/>
            <p:nvPr/>
          </p:nvSpPr>
          <p:spPr>
            <a:xfrm>
              <a:off x="73914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75438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38"/>
          <p:cNvSpPr>
            <a:spLocks noGrp="1"/>
          </p:cNvSpPr>
          <p:nvPr>
            <p:ph type="title"/>
          </p:nvPr>
        </p:nvSpPr>
        <p:spPr/>
        <p:txBody>
          <a:bodyPr/>
          <a:lstStyle/>
          <a:p>
            <a:r>
              <a:rPr lang="en-US" dirty="0" smtClean="0"/>
              <a:t>Moving can be difficult.</a:t>
            </a:r>
            <a:endParaRPr lang="en-US" dirty="0"/>
          </a:p>
        </p:txBody>
      </p:sp>
      <p:sp>
        <p:nvSpPr>
          <p:cNvPr id="4" name="Slide Number Placeholder 3"/>
          <p:cNvSpPr>
            <a:spLocks noGrp="1"/>
          </p:cNvSpPr>
          <p:nvPr>
            <p:ph type="sldNum" sz="quarter" idx="12"/>
          </p:nvPr>
        </p:nvSpPr>
        <p:spPr/>
        <p:txBody>
          <a:bodyPr/>
          <a:lstStyle/>
          <a:p>
            <a:fld id="{920E3685-86B1-4156-A00E-175672F10372}" type="slidenum">
              <a:rPr lang="en-US" smtClean="0"/>
              <a:pPr/>
              <a:t>2</a:t>
            </a:fld>
            <a:endParaRPr lang="en-US" dirty="0"/>
          </a:p>
        </p:txBody>
      </p:sp>
      <p:grpSp>
        <p:nvGrpSpPr>
          <p:cNvPr id="20" name="Group 19"/>
          <p:cNvGrpSpPr/>
          <p:nvPr/>
        </p:nvGrpSpPr>
        <p:grpSpPr>
          <a:xfrm>
            <a:off x="914400" y="1447800"/>
            <a:ext cx="990600" cy="3810000"/>
            <a:chOff x="609600" y="609600"/>
            <a:chExt cx="1295400" cy="4343400"/>
          </a:xfrm>
          <a:effectLst/>
        </p:grpSpPr>
        <p:sp>
          <p:nvSpPr>
            <p:cNvPr id="18" name="Cube 17"/>
            <p:cNvSpPr/>
            <p:nvPr/>
          </p:nvSpPr>
          <p:spPr>
            <a:xfrm>
              <a:off x="609600" y="609600"/>
              <a:ext cx="1295400" cy="4343400"/>
            </a:xfrm>
            <a:prstGeom prst="cube">
              <a:avLst>
                <a:gd name="adj" fmla="val 83263"/>
              </a:avLst>
            </a:prstGeom>
            <a:solidFill>
              <a:schemeClr val="bg1"/>
            </a:solidFill>
            <a:ln>
              <a:solidFill>
                <a:schemeClr val="tx1"/>
              </a:solidFill>
            </a:ln>
            <a:effectLst>
              <a:glow rad="101600">
                <a:schemeClr val="bg1">
                  <a:lumMod val="75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676400" y="2514600"/>
              <a:ext cx="152400" cy="228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p:cNvGrpSpPr>
            <a:grpSpLocks noChangeAspect="1"/>
          </p:cNvGrpSpPr>
          <p:nvPr/>
        </p:nvGrpSpPr>
        <p:grpSpPr>
          <a:xfrm>
            <a:off x="2271648" y="2133600"/>
            <a:ext cx="1995552" cy="3547163"/>
            <a:chOff x="6400800" y="152400"/>
            <a:chExt cx="1600200" cy="2844411"/>
          </a:xfrm>
        </p:grpSpPr>
        <p:sp>
          <p:nvSpPr>
            <p:cNvPr id="63" name="Cloud 62"/>
            <p:cNvSpPr/>
            <p:nvPr/>
          </p:nvSpPr>
          <p:spPr>
            <a:xfrm>
              <a:off x="7010400" y="152400"/>
              <a:ext cx="990600" cy="68580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4" name="Straight Connector 63"/>
            <p:cNvCxnSpPr/>
            <p:nvPr/>
          </p:nvCxnSpPr>
          <p:spPr>
            <a:xfrm rot="5400000">
              <a:off x="72771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Chord 64"/>
            <p:cNvSpPr/>
            <p:nvPr/>
          </p:nvSpPr>
          <p:spPr>
            <a:xfrm rot="5745592">
              <a:off x="6319649" y="1587111"/>
              <a:ext cx="2209800" cy="609600"/>
            </a:xfrm>
            <a:prstGeom prst="chord">
              <a:avLst>
                <a:gd name="adj1" fmla="val 4322162"/>
                <a:gd name="adj2" fmla="val 173487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ube 65"/>
            <p:cNvSpPr/>
            <p:nvPr/>
          </p:nvSpPr>
          <p:spPr>
            <a:xfrm>
              <a:off x="6400800" y="1066800"/>
              <a:ext cx="838200" cy="838200"/>
            </a:xfrm>
            <a:prstGeom prst="cube">
              <a:avLst/>
            </a:prstGeom>
            <a:solidFill>
              <a:srgbClr val="86695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7086600" y="1447800"/>
              <a:ext cx="152400" cy="76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7239000" y="2286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69" name="Straight Connector 68"/>
            <p:cNvCxnSpPr/>
            <p:nvPr/>
          </p:nvCxnSpPr>
          <p:spPr>
            <a:xfrm rot="5400000">
              <a:off x="69723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Arc 69"/>
            <p:cNvSpPr/>
            <p:nvPr/>
          </p:nvSpPr>
          <p:spPr>
            <a:xfrm rot="11126420" flipH="1">
              <a:off x="6808810" y="876562"/>
              <a:ext cx="838200" cy="6096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sp>
          <p:nvSpPr>
            <p:cNvPr id="71" name="Arc 70"/>
            <p:cNvSpPr/>
            <p:nvPr/>
          </p:nvSpPr>
          <p:spPr>
            <a:xfrm rot="8287328">
              <a:off x="7307776" y="332542"/>
              <a:ext cx="457200" cy="381000"/>
            </a:xfrm>
            <a:prstGeom prst="arc">
              <a:avLst>
                <a:gd name="adj1" fmla="val 1620000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Oval 71"/>
            <p:cNvSpPr/>
            <p:nvPr/>
          </p:nvSpPr>
          <p:spPr>
            <a:xfrm>
              <a:off x="73914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75438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p:cNvGrpSpPr>
            <a:grpSpLocks noChangeAspect="1"/>
          </p:cNvGrpSpPr>
          <p:nvPr/>
        </p:nvGrpSpPr>
        <p:grpSpPr>
          <a:xfrm>
            <a:off x="5791200" y="2133600"/>
            <a:ext cx="2133600" cy="3152844"/>
            <a:chOff x="5486400" y="2899961"/>
            <a:chExt cx="1905000" cy="2815039"/>
          </a:xfrm>
        </p:grpSpPr>
        <p:grpSp>
          <p:nvGrpSpPr>
            <p:cNvPr id="50" name="Group 49"/>
            <p:cNvGrpSpPr>
              <a:grpSpLocks noChangeAspect="1"/>
            </p:cNvGrpSpPr>
            <p:nvPr/>
          </p:nvGrpSpPr>
          <p:grpSpPr>
            <a:xfrm>
              <a:off x="5486400" y="3808656"/>
              <a:ext cx="888216" cy="1677744"/>
              <a:chOff x="6324600" y="2971800"/>
              <a:chExt cx="685799" cy="1295400"/>
            </a:xfrm>
          </p:grpSpPr>
          <p:sp>
            <p:nvSpPr>
              <p:cNvPr id="44" name="Freeform 43"/>
              <p:cNvSpPr/>
              <p:nvPr/>
            </p:nvSpPr>
            <p:spPr>
              <a:xfrm>
                <a:off x="6324600" y="2971800"/>
                <a:ext cx="685799" cy="930124"/>
              </a:xfrm>
              <a:custGeom>
                <a:avLst/>
                <a:gdLst>
                  <a:gd name="connsiteX0" fmla="*/ 0 w 1190171"/>
                  <a:gd name="connsiteY0" fmla="*/ 0 h 1768324"/>
                  <a:gd name="connsiteX1" fmla="*/ 217714 w 1190171"/>
                  <a:gd name="connsiteY1" fmla="*/ 1494972 h 1768324"/>
                  <a:gd name="connsiteX2" fmla="*/ 1190171 w 1190171"/>
                  <a:gd name="connsiteY2" fmla="*/ 1640114 h 1768324"/>
                </a:gdLst>
                <a:ahLst/>
                <a:cxnLst>
                  <a:cxn ang="0">
                    <a:pos x="connsiteX0" y="connsiteY0"/>
                  </a:cxn>
                  <a:cxn ang="0">
                    <a:pos x="connsiteX1" y="connsiteY1"/>
                  </a:cxn>
                  <a:cxn ang="0">
                    <a:pos x="connsiteX2" y="connsiteY2"/>
                  </a:cxn>
                </a:cxnLst>
                <a:rect l="l" t="t" r="r" b="b"/>
                <a:pathLst>
                  <a:path w="1190171" h="1768324">
                    <a:moveTo>
                      <a:pt x="0" y="0"/>
                    </a:moveTo>
                    <a:cubicBezTo>
                      <a:pt x="9676" y="610810"/>
                      <a:pt x="19352" y="1221620"/>
                      <a:pt x="217714" y="1494972"/>
                    </a:cubicBezTo>
                    <a:cubicBezTo>
                      <a:pt x="416076" y="1768324"/>
                      <a:pt x="803123" y="1704219"/>
                      <a:pt x="1190171" y="1640114"/>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6" name="Straight Connector 45"/>
              <p:cNvCxnSpPr/>
              <p:nvPr/>
            </p:nvCxnSpPr>
            <p:spPr>
              <a:xfrm rot="5400000">
                <a:off x="64008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66294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a:grpSpLocks noChangeAspect="1"/>
            </p:cNvGrpSpPr>
            <p:nvPr/>
          </p:nvGrpSpPr>
          <p:grpSpPr>
            <a:xfrm>
              <a:off x="5638800" y="2899961"/>
              <a:ext cx="1066800" cy="2815039"/>
              <a:chOff x="6553200" y="2209800"/>
              <a:chExt cx="823685" cy="2173515"/>
            </a:xfrm>
          </p:grpSpPr>
          <p:grpSp>
            <p:nvGrpSpPr>
              <p:cNvPr id="56" name="Group 55"/>
              <p:cNvGrpSpPr/>
              <p:nvPr/>
            </p:nvGrpSpPr>
            <p:grpSpPr>
              <a:xfrm>
                <a:off x="6553200" y="2209800"/>
                <a:ext cx="543257" cy="854493"/>
                <a:chOff x="6695743" y="2362200"/>
                <a:chExt cx="543257" cy="854493"/>
              </a:xfrm>
            </p:grpSpPr>
            <p:grpSp>
              <p:nvGrpSpPr>
                <p:cNvPr id="54" name="Group 53"/>
                <p:cNvGrpSpPr/>
                <p:nvPr/>
              </p:nvGrpSpPr>
              <p:grpSpPr>
                <a:xfrm>
                  <a:off x="6705600" y="2362200"/>
                  <a:ext cx="533400" cy="609600"/>
                  <a:chOff x="6705600" y="2362200"/>
                  <a:chExt cx="533400" cy="609600"/>
                </a:xfrm>
              </p:grpSpPr>
              <p:sp>
                <p:nvSpPr>
                  <p:cNvPr id="51" name="Oval 50"/>
                  <p:cNvSpPr/>
                  <p:nvPr/>
                </p:nvSpPr>
                <p:spPr>
                  <a:xfrm>
                    <a:off x="6705600" y="23622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52" name="Oval 51"/>
                  <p:cNvSpPr/>
                  <p:nvPr/>
                </p:nvSpPr>
                <p:spPr>
                  <a:xfrm>
                    <a:off x="68580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70104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Arc 54"/>
                <p:cNvSpPr/>
                <p:nvPr/>
              </p:nvSpPr>
              <p:spPr>
                <a:xfrm rot="19668804">
                  <a:off x="6695743" y="2835693"/>
                  <a:ext cx="457200" cy="381000"/>
                </a:xfrm>
                <a:prstGeom prst="arc">
                  <a:avLst>
                    <a:gd name="adj1" fmla="val 1616681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58" name="Straight Connector 57"/>
              <p:cNvCxnSpPr>
                <a:stCxn id="51" idx="4"/>
              </p:cNvCxnSpPr>
              <p:nvPr/>
            </p:nvCxnSpPr>
            <p:spPr>
              <a:xfrm rot="5400000">
                <a:off x="6310479" y="3290722"/>
                <a:ext cx="990600" cy="479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Freeform 58"/>
              <p:cNvSpPr/>
              <p:nvPr/>
            </p:nvSpPr>
            <p:spPr>
              <a:xfrm>
                <a:off x="6734629" y="3705981"/>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Freeform 59"/>
              <p:cNvSpPr/>
              <p:nvPr/>
            </p:nvSpPr>
            <p:spPr>
              <a:xfrm>
                <a:off x="6781800" y="3657600"/>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7" name="Group 76"/>
            <p:cNvGrpSpPr/>
            <p:nvPr/>
          </p:nvGrpSpPr>
          <p:grpSpPr>
            <a:xfrm>
              <a:off x="6400800" y="3912158"/>
              <a:ext cx="990600" cy="736042"/>
              <a:chOff x="6400800" y="3912158"/>
              <a:chExt cx="990600" cy="736042"/>
            </a:xfrm>
          </p:grpSpPr>
          <p:sp>
            <p:nvSpPr>
              <p:cNvPr id="74" name="Rectangle 73"/>
              <p:cNvSpPr/>
              <p:nvPr/>
            </p:nvSpPr>
            <p:spPr>
              <a:xfrm>
                <a:off x="6400800" y="4572000"/>
                <a:ext cx="9906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6400800" y="4495800"/>
                <a:ext cx="4572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rot="18327663">
                <a:off x="6656678" y="4231661"/>
                <a:ext cx="684726"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Freeform 77"/>
            <p:cNvSpPr/>
            <p:nvPr/>
          </p:nvSpPr>
          <p:spPr>
            <a:xfrm>
              <a:off x="5979886" y="3962400"/>
              <a:ext cx="551543" cy="590247"/>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Freeform 78"/>
            <p:cNvSpPr/>
            <p:nvPr/>
          </p:nvSpPr>
          <p:spPr>
            <a:xfrm>
              <a:off x="6012180" y="3886200"/>
              <a:ext cx="551543" cy="630161"/>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p:cNvSpPr>
            <a:spLocks noGrp="1"/>
          </p:cNvSpPr>
          <p:nvPr>
            <p:ph type="title"/>
          </p:nvPr>
        </p:nvSpPr>
        <p:spPr/>
        <p:txBody>
          <a:bodyPr/>
          <a:lstStyle/>
          <a:p>
            <a:r>
              <a:rPr lang="en-US" dirty="0" smtClean="0"/>
              <a:t>Moving can spur innovation.</a:t>
            </a:r>
            <a:endParaRPr lang="en-US" dirty="0"/>
          </a:p>
        </p:txBody>
      </p:sp>
      <p:sp>
        <p:nvSpPr>
          <p:cNvPr id="4" name="Slide Number Placeholder 3"/>
          <p:cNvSpPr>
            <a:spLocks noGrp="1"/>
          </p:cNvSpPr>
          <p:nvPr>
            <p:ph type="sldNum" sz="quarter" idx="12"/>
          </p:nvPr>
        </p:nvSpPr>
        <p:spPr/>
        <p:txBody>
          <a:bodyPr/>
          <a:lstStyle/>
          <a:p>
            <a:fld id="{920E3685-86B1-4156-A00E-175672F10372}" type="slidenum">
              <a:rPr lang="en-US" smtClean="0"/>
              <a:pPr/>
              <a:t>3</a:t>
            </a:fld>
            <a:endParaRPr lang="en-US" dirty="0"/>
          </a:p>
        </p:txBody>
      </p:sp>
      <p:grpSp>
        <p:nvGrpSpPr>
          <p:cNvPr id="2" name="Group 19"/>
          <p:cNvGrpSpPr/>
          <p:nvPr/>
        </p:nvGrpSpPr>
        <p:grpSpPr>
          <a:xfrm>
            <a:off x="914400" y="1447800"/>
            <a:ext cx="990600" cy="3810000"/>
            <a:chOff x="609600" y="609600"/>
            <a:chExt cx="1295400" cy="4343400"/>
          </a:xfrm>
          <a:effectLst/>
        </p:grpSpPr>
        <p:sp>
          <p:nvSpPr>
            <p:cNvPr id="18" name="Cube 17"/>
            <p:cNvSpPr/>
            <p:nvPr/>
          </p:nvSpPr>
          <p:spPr>
            <a:xfrm>
              <a:off x="609600" y="609600"/>
              <a:ext cx="1295400" cy="4343400"/>
            </a:xfrm>
            <a:prstGeom prst="cube">
              <a:avLst>
                <a:gd name="adj" fmla="val 83263"/>
              </a:avLst>
            </a:prstGeom>
            <a:solidFill>
              <a:schemeClr val="bg1"/>
            </a:solidFill>
            <a:ln>
              <a:solidFill>
                <a:schemeClr val="tx1"/>
              </a:solidFill>
            </a:ln>
            <a:effectLst>
              <a:glow rad="101600">
                <a:schemeClr val="bg1">
                  <a:lumMod val="75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676400" y="2514600"/>
              <a:ext cx="152400" cy="228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38"/>
          <p:cNvGrpSpPr/>
          <p:nvPr/>
        </p:nvGrpSpPr>
        <p:grpSpPr>
          <a:xfrm>
            <a:off x="2667000" y="2209800"/>
            <a:ext cx="1524000" cy="3572507"/>
            <a:chOff x="873953" y="3505200"/>
            <a:chExt cx="1140459" cy="3115307"/>
          </a:xfrm>
        </p:grpSpPr>
        <p:sp>
          <p:nvSpPr>
            <p:cNvPr id="40" name="Chord 39"/>
            <p:cNvSpPr/>
            <p:nvPr/>
          </p:nvSpPr>
          <p:spPr>
            <a:xfrm rot="5745592">
              <a:off x="-2347" y="5076549"/>
              <a:ext cx="2420258" cy="667658"/>
            </a:xfrm>
            <a:prstGeom prst="chord">
              <a:avLst>
                <a:gd name="adj1" fmla="val 4322162"/>
                <a:gd name="adj2" fmla="val 17348753"/>
              </a:avLst>
            </a:prstGeom>
            <a:solidFill>
              <a:schemeClr val="tx2">
                <a:lumMod val="20000"/>
                <a:lumOff val="80000"/>
              </a:schemeClr>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55"/>
            <p:cNvGrpSpPr/>
            <p:nvPr/>
          </p:nvGrpSpPr>
          <p:grpSpPr>
            <a:xfrm>
              <a:off x="914400" y="3505200"/>
              <a:ext cx="1100012" cy="2587171"/>
              <a:chOff x="914400" y="3505200"/>
              <a:chExt cx="1100012" cy="2587171"/>
            </a:xfrm>
          </p:grpSpPr>
          <p:sp>
            <p:nvSpPr>
              <p:cNvPr id="42" name="Arc 41"/>
              <p:cNvSpPr/>
              <p:nvPr/>
            </p:nvSpPr>
            <p:spPr>
              <a:xfrm rot="10473580">
                <a:off x="1096382" y="4309214"/>
                <a:ext cx="918030" cy="667657"/>
              </a:xfrm>
              <a:prstGeom prst="arc">
                <a:avLst>
                  <a:gd name="adj1" fmla="val 16200000"/>
                  <a:gd name="adj2" fmla="val 101159"/>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grpSp>
            <p:nvGrpSpPr>
              <p:cNvPr id="13" name="Group 54"/>
              <p:cNvGrpSpPr/>
              <p:nvPr/>
            </p:nvGrpSpPr>
            <p:grpSpPr>
              <a:xfrm>
                <a:off x="914400" y="3505200"/>
                <a:ext cx="827315" cy="2587171"/>
                <a:chOff x="609600" y="3505200"/>
                <a:chExt cx="827315" cy="2587171"/>
              </a:xfrm>
            </p:grpSpPr>
            <p:sp>
              <p:nvSpPr>
                <p:cNvPr id="45" name="Cloud 44"/>
                <p:cNvSpPr/>
                <p:nvPr/>
              </p:nvSpPr>
              <p:spPr>
                <a:xfrm>
                  <a:off x="609600" y="3505200"/>
                  <a:ext cx="685800" cy="293914"/>
                </a:xfrm>
                <a:prstGeom prst="cloud">
                  <a:avLst/>
                </a:prstGeom>
                <a:solidFill>
                  <a:schemeClr val="bg1">
                    <a:lumMod val="65000"/>
                  </a:schemeClr>
                </a:solidFill>
                <a:ln>
                  <a:solidFill>
                    <a:schemeClr val="tx1">
                      <a:alpha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8" name="Straight Connector 47"/>
                <p:cNvCxnSpPr/>
                <p:nvPr/>
              </p:nvCxnSpPr>
              <p:spPr>
                <a:xfrm rot="5400000">
                  <a:off x="741490" y="5800271"/>
                  <a:ext cx="584200" cy="0"/>
                </a:xfrm>
                <a:prstGeom prst="line">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1270000" y="4920343"/>
                  <a:ext cx="166915" cy="83457"/>
                </a:xfrm>
                <a:prstGeom prst="ellipse">
                  <a:avLst/>
                </a:prstGeom>
                <a:solidFill>
                  <a:schemeClr val="bg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699761" y="3588656"/>
                  <a:ext cx="584201" cy="667657"/>
                </a:xfrm>
                <a:prstGeom prst="ellipse">
                  <a:avLst/>
                </a:prstGeom>
                <a:solidFill>
                  <a:schemeClr val="bg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81" name="Straight Connector 80"/>
                <p:cNvCxnSpPr/>
                <p:nvPr/>
              </p:nvCxnSpPr>
              <p:spPr>
                <a:xfrm rot="5400000">
                  <a:off x="407661" y="5800271"/>
                  <a:ext cx="584200" cy="0"/>
                </a:xfrm>
                <a:prstGeom prst="line">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cxnSp>
            <p:sp>
              <p:nvSpPr>
                <p:cNvPr id="82" name="Arc 81"/>
                <p:cNvSpPr/>
                <p:nvPr/>
              </p:nvSpPr>
              <p:spPr>
                <a:xfrm rot="8287328">
                  <a:off x="775088" y="3702497"/>
                  <a:ext cx="500744" cy="417286"/>
                </a:xfrm>
                <a:prstGeom prst="arc">
                  <a:avLst>
                    <a:gd name="adj1" fmla="val 16200000"/>
                    <a:gd name="adj2" fmla="val 21006187"/>
                  </a:avLst>
                </a:prstGeom>
                <a:ln w="19050">
                  <a:solidFill>
                    <a:schemeClr val="tx1">
                      <a:alpha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Oval 82"/>
                <p:cNvSpPr/>
                <p:nvPr/>
              </p:nvSpPr>
              <p:spPr>
                <a:xfrm>
                  <a:off x="866676" y="3839028"/>
                  <a:ext cx="83457" cy="83457"/>
                </a:xfrm>
                <a:prstGeom prst="ellipse">
                  <a:avLst/>
                </a:prstGeom>
                <a:solidFill>
                  <a:schemeClr val="tx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1033591" y="3839028"/>
                  <a:ext cx="83457" cy="83457"/>
                </a:xfrm>
                <a:prstGeom prst="ellipse">
                  <a:avLst/>
                </a:prstGeom>
                <a:solidFill>
                  <a:schemeClr val="tx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54" name="Group 79"/>
          <p:cNvGrpSpPr>
            <a:grpSpLocks noChangeAspect="1"/>
          </p:cNvGrpSpPr>
          <p:nvPr/>
        </p:nvGrpSpPr>
        <p:grpSpPr>
          <a:xfrm>
            <a:off x="5257800" y="2209800"/>
            <a:ext cx="2209800" cy="3265445"/>
            <a:chOff x="5486400" y="2899961"/>
            <a:chExt cx="1905000" cy="2815039"/>
          </a:xfrm>
        </p:grpSpPr>
        <p:grpSp>
          <p:nvGrpSpPr>
            <p:cNvPr id="56" name="Group 49"/>
            <p:cNvGrpSpPr>
              <a:grpSpLocks noChangeAspect="1"/>
            </p:cNvGrpSpPr>
            <p:nvPr/>
          </p:nvGrpSpPr>
          <p:grpSpPr>
            <a:xfrm>
              <a:off x="5486400" y="3808656"/>
              <a:ext cx="888216" cy="1677744"/>
              <a:chOff x="6324600" y="2971800"/>
              <a:chExt cx="685799" cy="1295400"/>
            </a:xfrm>
          </p:grpSpPr>
          <p:sp>
            <p:nvSpPr>
              <p:cNvPr id="97" name="Freeform 96"/>
              <p:cNvSpPr/>
              <p:nvPr/>
            </p:nvSpPr>
            <p:spPr>
              <a:xfrm>
                <a:off x="6324600" y="2971800"/>
                <a:ext cx="685799" cy="930124"/>
              </a:xfrm>
              <a:custGeom>
                <a:avLst/>
                <a:gdLst>
                  <a:gd name="connsiteX0" fmla="*/ 0 w 1190171"/>
                  <a:gd name="connsiteY0" fmla="*/ 0 h 1768324"/>
                  <a:gd name="connsiteX1" fmla="*/ 217714 w 1190171"/>
                  <a:gd name="connsiteY1" fmla="*/ 1494972 h 1768324"/>
                  <a:gd name="connsiteX2" fmla="*/ 1190171 w 1190171"/>
                  <a:gd name="connsiteY2" fmla="*/ 1640114 h 1768324"/>
                </a:gdLst>
                <a:ahLst/>
                <a:cxnLst>
                  <a:cxn ang="0">
                    <a:pos x="connsiteX0" y="connsiteY0"/>
                  </a:cxn>
                  <a:cxn ang="0">
                    <a:pos x="connsiteX1" y="connsiteY1"/>
                  </a:cxn>
                  <a:cxn ang="0">
                    <a:pos x="connsiteX2" y="connsiteY2"/>
                  </a:cxn>
                </a:cxnLst>
                <a:rect l="l" t="t" r="r" b="b"/>
                <a:pathLst>
                  <a:path w="1190171" h="1768324">
                    <a:moveTo>
                      <a:pt x="0" y="0"/>
                    </a:moveTo>
                    <a:cubicBezTo>
                      <a:pt x="9676" y="610810"/>
                      <a:pt x="19352" y="1221620"/>
                      <a:pt x="217714" y="1494972"/>
                    </a:cubicBezTo>
                    <a:cubicBezTo>
                      <a:pt x="416076" y="1768324"/>
                      <a:pt x="803123" y="1704219"/>
                      <a:pt x="1190171" y="1640114"/>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8" name="Straight Connector 97"/>
              <p:cNvCxnSpPr/>
              <p:nvPr/>
            </p:nvCxnSpPr>
            <p:spPr>
              <a:xfrm rot="5400000">
                <a:off x="64008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flipH="1">
                <a:off x="66294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a:grpSpLocks noChangeAspect="1"/>
            </p:cNvGrpSpPr>
            <p:nvPr/>
          </p:nvGrpSpPr>
          <p:grpSpPr>
            <a:xfrm>
              <a:off x="5651577" y="2899963"/>
              <a:ext cx="1054035" cy="2815041"/>
              <a:chOff x="6563057" y="2209800"/>
              <a:chExt cx="813828" cy="2173515"/>
            </a:xfrm>
          </p:grpSpPr>
          <p:grpSp>
            <p:nvGrpSpPr>
              <p:cNvPr id="88" name="Group 55"/>
              <p:cNvGrpSpPr/>
              <p:nvPr/>
            </p:nvGrpSpPr>
            <p:grpSpPr>
              <a:xfrm>
                <a:off x="6563057" y="2209800"/>
                <a:ext cx="538789" cy="609600"/>
                <a:chOff x="6705600" y="2362200"/>
                <a:chExt cx="538789" cy="609600"/>
              </a:xfrm>
            </p:grpSpPr>
            <p:grpSp>
              <p:nvGrpSpPr>
                <p:cNvPr id="92" name="Group 53"/>
                <p:cNvGrpSpPr/>
                <p:nvPr/>
              </p:nvGrpSpPr>
              <p:grpSpPr>
                <a:xfrm>
                  <a:off x="6705600" y="2362200"/>
                  <a:ext cx="533400" cy="609600"/>
                  <a:chOff x="6705600" y="2362200"/>
                  <a:chExt cx="533400" cy="609600"/>
                </a:xfrm>
              </p:grpSpPr>
              <p:sp>
                <p:nvSpPr>
                  <p:cNvPr id="94" name="Oval 93"/>
                  <p:cNvSpPr/>
                  <p:nvPr/>
                </p:nvSpPr>
                <p:spPr>
                  <a:xfrm>
                    <a:off x="6705600" y="23622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95" name="Oval 94"/>
                  <p:cNvSpPr/>
                  <p:nvPr/>
                </p:nvSpPr>
                <p:spPr>
                  <a:xfrm>
                    <a:off x="68580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70104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3" name="Arc 92"/>
                <p:cNvSpPr/>
                <p:nvPr/>
              </p:nvSpPr>
              <p:spPr>
                <a:xfrm rot="8491453">
                  <a:off x="6787190" y="2463068"/>
                  <a:ext cx="457199" cy="381000"/>
                </a:xfrm>
                <a:prstGeom prst="arc">
                  <a:avLst>
                    <a:gd name="adj1" fmla="val 1777272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89" name="Straight Connector 88"/>
              <p:cNvCxnSpPr>
                <a:stCxn id="94" idx="4"/>
              </p:cNvCxnSpPr>
              <p:nvPr/>
            </p:nvCxnSpPr>
            <p:spPr>
              <a:xfrm rot="5400000">
                <a:off x="6310479" y="3290722"/>
                <a:ext cx="990600" cy="479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Freeform 89"/>
              <p:cNvSpPr/>
              <p:nvPr/>
            </p:nvSpPr>
            <p:spPr>
              <a:xfrm>
                <a:off x="6734629" y="3705981"/>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 name="Freeform 90"/>
              <p:cNvSpPr/>
              <p:nvPr/>
            </p:nvSpPr>
            <p:spPr>
              <a:xfrm>
                <a:off x="6781800" y="3657600"/>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2" name="Group 76"/>
            <p:cNvGrpSpPr/>
            <p:nvPr/>
          </p:nvGrpSpPr>
          <p:grpSpPr>
            <a:xfrm>
              <a:off x="6400800" y="3912158"/>
              <a:ext cx="990600" cy="736042"/>
              <a:chOff x="6400800" y="3912158"/>
              <a:chExt cx="990600" cy="736042"/>
            </a:xfrm>
          </p:grpSpPr>
          <p:sp>
            <p:nvSpPr>
              <p:cNvPr id="85" name="Rectangle 84"/>
              <p:cNvSpPr/>
              <p:nvPr/>
            </p:nvSpPr>
            <p:spPr>
              <a:xfrm>
                <a:off x="6400800" y="4572000"/>
                <a:ext cx="9906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6400800" y="4495800"/>
                <a:ext cx="4572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rot="18327663">
                <a:off x="6656678" y="4231661"/>
                <a:ext cx="684726"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Freeform 76"/>
            <p:cNvSpPr/>
            <p:nvPr/>
          </p:nvSpPr>
          <p:spPr>
            <a:xfrm>
              <a:off x="5979886" y="3962400"/>
              <a:ext cx="551544" cy="590247"/>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Freeform 79"/>
            <p:cNvSpPr/>
            <p:nvPr/>
          </p:nvSpPr>
          <p:spPr>
            <a:xfrm>
              <a:off x="6012180" y="3886200"/>
              <a:ext cx="551543" cy="630161"/>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Research questions</a:t>
            </a:r>
            <a:endParaRPr lang="en-US" dirty="0"/>
          </a:p>
        </p:txBody>
      </p:sp>
      <p:sp>
        <p:nvSpPr>
          <p:cNvPr id="2" name="Slide Number Placeholder 1"/>
          <p:cNvSpPr>
            <a:spLocks noGrp="1"/>
          </p:cNvSpPr>
          <p:nvPr>
            <p:ph type="sldNum" sz="quarter" idx="12"/>
          </p:nvPr>
        </p:nvSpPr>
        <p:spPr/>
        <p:txBody>
          <a:bodyPr/>
          <a:lstStyle/>
          <a:p>
            <a:fld id="{0B5E3D69-60E1-4CEA-B6B1-7331B2A1207E}" type="slidenum">
              <a:rPr lang="en-US" smtClean="0"/>
              <a:pPr/>
              <a:t>4</a:t>
            </a:fld>
            <a:endParaRPr lang="en-US"/>
          </a:p>
        </p:txBody>
      </p:sp>
      <p:sp>
        <p:nvSpPr>
          <p:cNvPr id="3" name="TextBox 2"/>
          <p:cNvSpPr txBox="1"/>
          <p:nvPr/>
        </p:nvSpPr>
        <p:spPr>
          <a:xfrm>
            <a:off x="457200" y="1302603"/>
            <a:ext cx="6738383" cy="830997"/>
          </a:xfrm>
          <a:prstGeom prst="rect">
            <a:avLst/>
          </a:prstGeom>
          <a:noFill/>
        </p:spPr>
        <p:txBody>
          <a:bodyPr wrap="none" rtlCol="0">
            <a:spAutoFit/>
          </a:bodyPr>
          <a:lstStyle/>
          <a:p>
            <a:r>
              <a:rPr lang="en-US" sz="2000" dirty="0" smtClean="0">
                <a:solidFill>
                  <a:schemeClr val="tx2"/>
                </a:solidFill>
              </a:rPr>
              <a:t>1. How </a:t>
            </a:r>
            <a:r>
              <a:rPr lang="en-US" sz="4800" dirty="0" smtClean="0">
                <a:solidFill>
                  <a:schemeClr val="tx2"/>
                </a:solidFill>
              </a:rPr>
              <a:t>likely </a:t>
            </a:r>
            <a:r>
              <a:rPr lang="en-US" sz="2000" dirty="0" smtClean="0">
                <a:solidFill>
                  <a:schemeClr val="tx2"/>
                </a:solidFill>
              </a:rPr>
              <a:t>is a project to have someone who moves?</a:t>
            </a:r>
            <a:endParaRPr lang="en-US" dirty="0">
              <a:solidFill>
                <a:schemeClr val="tx2"/>
              </a:solidFill>
            </a:endParaRPr>
          </a:p>
        </p:txBody>
      </p:sp>
      <p:sp>
        <p:nvSpPr>
          <p:cNvPr id="4" name="TextBox 3"/>
          <p:cNvSpPr txBox="1"/>
          <p:nvPr/>
        </p:nvSpPr>
        <p:spPr>
          <a:xfrm>
            <a:off x="2209800" y="2521803"/>
            <a:ext cx="6477000" cy="830997"/>
          </a:xfrm>
          <a:prstGeom prst="rect">
            <a:avLst/>
          </a:prstGeom>
          <a:noFill/>
        </p:spPr>
        <p:txBody>
          <a:bodyPr wrap="square" rtlCol="0">
            <a:spAutoFit/>
          </a:bodyPr>
          <a:lstStyle/>
          <a:p>
            <a:r>
              <a:rPr lang="en-US" sz="2000" dirty="0" smtClean="0">
                <a:solidFill>
                  <a:schemeClr val="tx2"/>
                </a:solidFill>
              </a:rPr>
              <a:t>2. Can we </a:t>
            </a:r>
            <a:r>
              <a:rPr lang="en-US" sz="4800" dirty="0" smtClean="0">
                <a:solidFill>
                  <a:schemeClr val="tx2"/>
                </a:solidFill>
              </a:rPr>
              <a:t>predict </a:t>
            </a:r>
            <a:r>
              <a:rPr lang="en-US" sz="2000" dirty="0" smtClean="0">
                <a:solidFill>
                  <a:schemeClr val="tx2"/>
                </a:solidFill>
              </a:rPr>
              <a:t>who will move?</a:t>
            </a:r>
            <a:endParaRPr lang="en-US" sz="2000" dirty="0">
              <a:solidFill>
                <a:schemeClr val="tx2"/>
              </a:solidFill>
            </a:endParaRPr>
          </a:p>
        </p:txBody>
      </p:sp>
      <p:sp>
        <p:nvSpPr>
          <p:cNvPr id="5" name="TextBox 4"/>
          <p:cNvSpPr txBox="1"/>
          <p:nvPr/>
        </p:nvSpPr>
        <p:spPr>
          <a:xfrm>
            <a:off x="1143000" y="3893403"/>
            <a:ext cx="3789564" cy="830997"/>
          </a:xfrm>
          <a:prstGeom prst="rect">
            <a:avLst/>
          </a:prstGeom>
          <a:noFill/>
        </p:spPr>
        <p:txBody>
          <a:bodyPr wrap="none" rtlCol="0">
            <a:spAutoFit/>
          </a:bodyPr>
          <a:lstStyle/>
          <a:p>
            <a:r>
              <a:rPr lang="en-US" sz="2000" dirty="0" smtClean="0">
                <a:solidFill>
                  <a:schemeClr val="tx2"/>
                </a:solidFill>
              </a:rPr>
              <a:t>3. </a:t>
            </a:r>
            <a:r>
              <a:rPr lang="en-US" sz="4800" dirty="0" smtClean="0">
                <a:solidFill>
                  <a:schemeClr val="tx2"/>
                </a:solidFill>
              </a:rPr>
              <a:t>Where </a:t>
            </a:r>
            <a:r>
              <a:rPr lang="en-US" sz="2000" dirty="0" smtClean="0">
                <a:solidFill>
                  <a:schemeClr val="tx2"/>
                </a:solidFill>
              </a:rPr>
              <a:t>do movers go?</a:t>
            </a:r>
            <a:endParaRPr lang="en-US" sz="2000" dirty="0">
              <a:solidFill>
                <a:schemeClr val="tx2"/>
              </a:solidFill>
            </a:endParaRPr>
          </a:p>
        </p:txBody>
      </p:sp>
      <p:sp>
        <p:nvSpPr>
          <p:cNvPr id="6" name="TextBox 5"/>
          <p:cNvSpPr txBox="1"/>
          <p:nvPr/>
        </p:nvSpPr>
        <p:spPr>
          <a:xfrm>
            <a:off x="3733800" y="5112603"/>
            <a:ext cx="4795736" cy="830997"/>
          </a:xfrm>
          <a:prstGeom prst="rect">
            <a:avLst/>
          </a:prstGeom>
          <a:noFill/>
        </p:spPr>
        <p:txBody>
          <a:bodyPr wrap="none" rtlCol="0">
            <a:spAutoFit/>
          </a:bodyPr>
          <a:lstStyle/>
          <a:p>
            <a:r>
              <a:rPr lang="en-US" sz="2000" dirty="0" smtClean="0">
                <a:solidFill>
                  <a:schemeClr val="tx2"/>
                </a:solidFill>
              </a:rPr>
              <a:t>4. How </a:t>
            </a:r>
            <a:r>
              <a:rPr lang="en-US" sz="4800" dirty="0" smtClean="0">
                <a:solidFill>
                  <a:schemeClr val="tx2"/>
                </a:solidFill>
              </a:rPr>
              <a:t>disruptive </a:t>
            </a:r>
            <a:r>
              <a:rPr lang="en-US" sz="2000" dirty="0" smtClean="0">
                <a:solidFill>
                  <a:schemeClr val="tx2"/>
                </a:solidFill>
              </a:rPr>
              <a:t>are moves?</a:t>
            </a:r>
            <a:endParaRPr lang="en-US" sz="2000" dirty="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 studied</a:t>
            </a:r>
            <a:endParaRPr lang="en-US" dirty="0"/>
          </a:p>
        </p:txBody>
      </p:sp>
      <p:sp>
        <p:nvSpPr>
          <p:cNvPr id="3" name="Content Placeholder 2"/>
          <p:cNvSpPr>
            <a:spLocks noGrp="1"/>
          </p:cNvSpPr>
          <p:nvPr>
            <p:ph idx="1"/>
          </p:nvPr>
        </p:nvSpPr>
        <p:spPr>
          <a:xfrm>
            <a:off x="914400" y="914400"/>
            <a:ext cx="8229600" cy="2209800"/>
          </a:xfrm>
        </p:spPr>
        <p:txBody>
          <a:bodyPr>
            <a:normAutofit fontScale="92500" lnSpcReduction="10000"/>
          </a:bodyPr>
          <a:lstStyle/>
          <a:p>
            <a:r>
              <a:rPr lang="en-US" sz="2400" dirty="0" smtClean="0"/>
              <a:t>548 projects funded by NSF</a:t>
            </a:r>
          </a:p>
          <a:p>
            <a:r>
              <a:rPr lang="en-US" sz="2400" dirty="0" smtClean="0"/>
              <a:t>Interdisciplinary projects: computer science and other sciences</a:t>
            </a:r>
          </a:p>
          <a:p>
            <a:r>
              <a:rPr lang="en-US" sz="2400" dirty="0" smtClean="0"/>
              <a:t>Projects started from 2000 to 2004</a:t>
            </a:r>
          </a:p>
          <a:p>
            <a:r>
              <a:rPr lang="en-US" sz="2400" dirty="0" smtClean="0"/>
              <a:t>Most lasted 5 years or longer</a:t>
            </a:r>
          </a:p>
          <a:p>
            <a:r>
              <a:rPr lang="en-US" sz="2400" dirty="0" smtClean="0"/>
              <a:t>Most involved multiple PIs (mean = 4.9, range = 1 to 26) and multiple institutions (mean = 2.3, range = 1 to 13) </a:t>
            </a:r>
          </a:p>
        </p:txBody>
      </p:sp>
      <p:sp>
        <p:nvSpPr>
          <p:cNvPr id="4" name="Slide Number Placeholder 3"/>
          <p:cNvSpPr>
            <a:spLocks noGrp="1"/>
          </p:cNvSpPr>
          <p:nvPr>
            <p:ph type="sldNum" sz="quarter" idx="11"/>
          </p:nvPr>
        </p:nvSpPr>
        <p:spPr>
          <a:xfrm>
            <a:off x="6553200" y="5441950"/>
            <a:ext cx="2133600" cy="365125"/>
          </a:xfrm>
        </p:spPr>
        <p:txBody>
          <a:bodyPr/>
          <a:lstStyle/>
          <a:p>
            <a:fld id="{920E3685-86B1-4156-A00E-175672F10372}" type="slidenum">
              <a:rPr lang="en-US" smtClean="0"/>
              <a:pPr/>
              <a:t>5</a:t>
            </a:fld>
            <a:endParaRPr lang="en-US" dirty="0"/>
          </a:p>
        </p:txBody>
      </p:sp>
      <p:sp>
        <p:nvSpPr>
          <p:cNvPr id="7" name="Title 1"/>
          <p:cNvSpPr txBox="1">
            <a:spLocks/>
          </p:cNvSpPr>
          <p:nvPr/>
        </p:nvSpPr>
        <p:spPr>
          <a:xfrm>
            <a:off x="533400" y="3779838"/>
            <a:ext cx="8229600" cy="71596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1"/>
                </a:solidFill>
                <a:effectLst/>
                <a:uLnTx/>
                <a:uFillTx/>
                <a:latin typeface="+mj-lt"/>
                <a:ea typeface="+mj-ea"/>
                <a:cs typeface="+mj-cs"/>
              </a:rPr>
              <a:t>&amp; how</a:t>
            </a:r>
          </a:p>
        </p:txBody>
      </p:sp>
      <p:pic>
        <p:nvPicPr>
          <p:cNvPr id="1026" name="Picture 2"/>
          <p:cNvPicPr>
            <a:picLocks noChangeAspect="1" noChangeArrowheads="1"/>
          </p:cNvPicPr>
          <p:nvPr/>
        </p:nvPicPr>
        <p:blipFill>
          <a:blip r:embed="rId3" cstate="print"/>
          <a:srcRect/>
          <a:stretch>
            <a:fillRect/>
          </a:stretch>
        </p:blipFill>
        <p:spPr bwMode="auto">
          <a:xfrm>
            <a:off x="5334000" y="5029200"/>
            <a:ext cx="2428875" cy="390525"/>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762000" y="4876800"/>
            <a:ext cx="3943350" cy="762000"/>
          </a:xfrm>
          <a:prstGeom prst="rect">
            <a:avLst/>
          </a:prstGeom>
          <a:noFill/>
          <a:ln w="9525">
            <a:noFill/>
            <a:miter lim="800000"/>
            <a:headEnd/>
            <a:tailEnd/>
          </a:ln>
        </p:spPr>
      </p:pic>
      <p:sp>
        <p:nvSpPr>
          <p:cNvPr id="9" name="Cross 8"/>
          <p:cNvSpPr/>
          <p:nvPr/>
        </p:nvSpPr>
        <p:spPr>
          <a:xfrm>
            <a:off x="4724400" y="5029200"/>
            <a:ext cx="457200" cy="457200"/>
          </a:xfrm>
          <a:prstGeom prst="plus">
            <a:avLst>
              <a:gd name="adj" fmla="val 388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Content Placeholder 2"/>
          <p:cNvSpPr txBox="1">
            <a:spLocks/>
          </p:cNvSpPr>
          <p:nvPr/>
        </p:nvSpPr>
        <p:spPr>
          <a:xfrm>
            <a:off x="914400" y="4419600"/>
            <a:ext cx="8229600" cy="2057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Collected past and current institution </a:t>
            </a:r>
            <a:r>
              <a:rPr lang="en-US" sz="2200" dirty="0" smtClean="0"/>
              <a:t>information from: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22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22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Interviews with 55 researchers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sz="2400" dirty="0" smtClean="0"/>
              <a:t>1. How </a:t>
            </a:r>
            <a:r>
              <a:rPr lang="en-US" sz="5400" dirty="0" smtClean="0"/>
              <a:t>likely </a:t>
            </a:r>
            <a:r>
              <a:rPr lang="en-US" sz="2400" dirty="0" smtClean="0"/>
              <a:t>is a project to have someone who moves?</a:t>
            </a:r>
            <a:endParaRPr lang="en-US" sz="2400" dirty="0"/>
          </a:p>
        </p:txBody>
      </p:sp>
      <p:sp>
        <p:nvSpPr>
          <p:cNvPr id="2" name="Slide Number Placeholder 1"/>
          <p:cNvSpPr>
            <a:spLocks noGrp="1"/>
          </p:cNvSpPr>
          <p:nvPr>
            <p:ph type="sldNum" sz="quarter" idx="12"/>
          </p:nvPr>
        </p:nvSpPr>
        <p:spPr/>
        <p:txBody>
          <a:bodyPr/>
          <a:lstStyle/>
          <a:p>
            <a:fld id="{0B5E3D69-60E1-4CEA-B6B1-7331B2A1207E}" type="slidenum">
              <a:rPr lang="en-US" smtClean="0"/>
              <a:pPr/>
              <a:t>6</a:t>
            </a:fld>
            <a:endParaRPr lang="en-US"/>
          </a:p>
        </p:txBody>
      </p:sp>
      <p:graphicFrame>
        <p:nvGraphicFramePr>
          <p:cNvPr id="5" name="Chart 4"/>
          <p:cNvGraphicFramePr/>
          <p:nvPr/>
        </p:nvGraphicFramePr>
        <p:xfrm>
          <a:off x="838200" y="1879600"/>
          <a:ext cx="42672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4724400" y="2717800"/>
            <a:ext cx="3962400" cy="2092881"/>
          </a:xfrm>
          <a:prstGeom prst="rect">
            <a:avLst/>
          </a:prstGeom>
          <a:noFill/>
        </p:spPr>
        <p:txBody>
          <a:bodyPr wrap="square" rtlCol="0">
            <a:spAutoFit/>
          </a:bodyPr>
          <a:lstStyle/>
          <a:p>
            <a:r>
              <a:rPr lang="en-US" sz="6600" dirty="0" smtClean="0">
                <a:solidFill>
                  <a:schemeClr val="tx2"/>
                </a:solidFill>
                <a:latin typeface="+mj-lt"/>
                <a:ea typeface="+mj-ea"/>
                <a:cs typeface="+mj-cs"/>
              </a:rPr>
              <a:t>33% </a:t>
            </a:r>
            <a:r>
              <a:rPr lang="en-US" sz="3200" dirty="0" smtClean="0">
                <a:solidFill>
                  <a:schemeClr val="tx2"/>
                </a:solidFill>
                <a:latin typeface="+mj-lt"/>
                <a:ea typeface="+mj-ea"/>
                <a:cs typeface="+mj-cs"/>
              </a:rPr>
              <a:t>of projects had at least one mover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itle 102"/>
          <p:cNvSpPr>
            <a:spLocks noGrp="1"/>
          </p:cNvSpPr>
          <p:nvPr>
            <p:ph type="title"/>
          </p:nvPr>
        </p:nvSpPr>
        <p:spPr/>
        <p:txBody>
          <a:bodyPr anchor="ctr">
            <a:noAutofit/>
          </a:bodyPr>
          <a:lstStyle/>
          <a:p>
            <a:pPr lvl="0">
              <a:defRPr/>
            </a:pPr>
            <a:r>
              <a:rPr lang="en-US" sz="2400" dirty="0" smtClean="0">
                <a:solidFill>
                  <a:srgbClr val="000000"/>
                </a:solidFill>
              </a:rPr>
              <a:t>A project was </a:t>
            </a:r>
            <a:r>
              <a:rPr lang="en-US" sz="5400" dirty="0" smtClean="0">
                <a:solidFill>
                  <a:srgbClr val="000000"/>
                </a:solidFill>
              </a:rPr>
              <a:t>more </a:t>
            </a:r>
            <a:r>
              <a:rPr lang="en-US" sz="2400" dirty="0" smtClean="0">
                <a:solidFill>
                  <a:srgbClr val="000000"/>
                </a:solidFill>
              </a:rPr>
              <a:t>likely to have movers if it had:</a:t>
            </a:r>
            <a:endParaRPr lang="en-US" sz="2400" dirty="0">
              <a:solidFill>
                <a:srgbClr val="000000"/>
              </a:solidFill>
            </a:endParaRPr>
          </a:p>
        </p:txBody>
      </p:sp>
      <p:sp>
        <p:nvSpPr>
          <p:cNvPr id="4" name="Slide Number Placeholder 3"/>
          <p:cNvSpPr>
            <a:spLocks noGrp="1"/>
          </p:cNvSpPr>
          <p:nvPr>
            <p:ph type="sldNum" sz="quarter" idx="12"/>
          </p:nvPr>
        </p:nvSpPr>
        <p:spPr/>
        <p:txBody>
          <a:bodyPr/>
          <a:lstStyle/>
          <a:p>
            <a:fld id="{920E3685-86B1-4156-A00E-175672F10372}" type="slidenum">
              <a:rPr lang="en-US" smtClean="0"/>
              <a:pPr/>
              <a:t>7</a:t>
            </a:fld>
            <a:endParaRPr lang="en-US" dirty="0"/>
          </a:p>
        </p:txBody>
      </p:sp>
      <p:grpSp>
        <p:nvGrpSpPr>
          <p:cNvPr id="23" name="Group 22"/>
          <p:cNvGrpSpPr>
            <a:grpSpLocks noChangeAspect="1"/>
          </p:cNvGrpSpPr>
          <p:nvPr/>
        </p:nvGrpSpPr>
        <p:grpSpPr>
          <a:xfrm>
            <a:off x="838200" y="2266890"/>
            <a:ext cx="342900" cy="1219200"/>
            <a:chOff x="1790700" y="2286000"/>
            <a:chExt cx="381000" cy="1447800"/>
          </a:xfrm>
        </p:grpSpPr>
        <p:sp>
          <p:nvSpPr>
            <p:cNvPr id="6" name="Oval 5"/>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a:grpSpLocks noChangeAspect="1"/>
          </p:cNvGrpSpPr>
          <p:nvPr/>
        </p:nvGrpSpPr>
        <p:grpSpPr>
          <a:xfrm>
            <a:off x="990600" y="2647890"/>
            <a:ext cx="342900" cy="1219200"/>
            <a:chOff x="1790700" y="2286000"/>
            <a:chExt cx="381000" cy="1447800"/>
          </a:xfrm>
        </p:grpSpPr>
        <p:sp>
          <p:nvSpPr>
            <p:cNvPr id="27" name="Oval 26"/>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a:grpSpLocks noChangeAspect="1"/>
          </p:cNvGrpSpPr>
          <p:nvPr/>
        </p:nvGrpSpPr>
        <p:grpSpPr>
          <a:xfrm>
            <a:off x="1295400" y="2266888"/>
            <a:ext cx="342900" cy="1219201"/>
            <a:chOff x="1790700" y="2286000"/>
            <a:chExt cx="381000" cy="1447802"/>
          </a:xfrm>
        </p:grpSpPr>
        <p:sp>
          <p:nvSpPr>
            <p:cNvPr id="41" name="Oval 40"/>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1638300" y="3390902"/>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a:grpSpLocks noChangeAspect="1"/>
          </p:cNvGrpSpPr>
          <p:nvPr/>
        </p:nvGrpSpPr>
        <p:grpSpPr>
          <a:xfrm>
            <a:off x="1752600" y="2343090"/>
            <a:ext cx="342900" cy="1219200"/>
            <a:chOff x="1790700" y="2286000"/>
            <a:chExt cx="381000" cy="1447800"/>
          </a:xfrm>
        </p:grpSpPr>
        <p:sp>
          <p:nvSpPr>
            <p:cNvPr id="48" name="Oval 47"/>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a:grpSpLocks noChangeAspect="1"/>
          </p:cNvGrpSpPr>
          <p:nvPr/>
        </p:nvGrpSpPr>
        <p:grpSpPr>
          <a:xfrm>
            <a:off x="1295400" y="2952690"/>
            <a:ext cx="342900" cy="1219200"/>
            <a:chOff x="1790700" y="2286000"/>
            <a:chExt cx="381000" cy="1447800"/>
          </a:xfrm>
        </p:grpSpPr>
        <p:sp>
          <p:nvSpPr>
            <p:cNvPr id="34" name="Oval 33"/>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4" name="Group 53"/>
          <p:cNvGrpSpPr>
            <a:grpSpLocks noChangeAspect="1"/>
          </p:cNvGrpSpPr>
          <p:nvPr/>
        </p:nvGrpSpPr>
        <p:grpSpPr>
          <a:xfrm>
            <a:off x="1600200" y="2724090"/>
            <a:ext cx="342900" cy="1219200"/>
            <a:chOff x="1790700" y="2286000"/>
            <a:chExt cx="381000" cy="1447800"/>
          </a:xfrm>
        </p:grpSpPr>
        <p:sp>
          <p:nvSpPr>
            <p:cNvPr id="55" name="Oval 54"/>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Connector 55"/>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a:grpSpLocks noChangeAspect="1"/>
          </p:cNvGrpSpPr>
          <p:nvPr/>
        </p:nvGrpSpPr>
        <p:grpSpPr>
          <a:xfrm>
            <a:off x="1981200" y="2647890"/>
            <a:ext cx="342900" cy="1219200"/>
            <a:chOff x="1790700" y="2286000"/>
            <a:chExt cx="381000" cy="1447800"/>
          </a:xfrm>
        </p:grpSpPr>
        <p:sp>
          <p:nvSpPr>
            <p:cNvPr id="62" name="Oval 61"/>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Connector 62"/>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p:cNvGrpSpPr>
            <a:grpSpLocks noChangeAspect="1"/>
          </p:cNvGrpSpPr>
          <p:nvPr/>
        </p:nvGrpSpPr>
        <p:grpSpPr>
          <a:xfrm>
            <a:off x="1752600" y="3181290"/>
            <a:ext cx="342900" cy="1219200"/>
            <a:chOff x="1790700" y="2286000"/>
            <a:chExt cx="381000" cy="1447800"/>
          </a:xfrm>
        </p:grpSpPr>
        <p:sp>
          <p:nvSpPr>
            <p:cNvPr id="69" name="Oval 68"/>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Connector 69"/>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5" name="TextBox 74"/>
          <p:cNvSpPr txBox="1"/>
          <p:nvPr/>
        </p:nvSpPr>
        <p:spPr>
          <a:xfrm>
            <a:off x="304800" y="4400490"/>
            <a:ext cx="2514600" cy="523220"/>
          </a:xfrm>
          <a:prstGeom prst="rect">
            <a:avLst/>
          </a:prstGeom>
          <a:noFill/>
        </p:spPr>
        <p:txBody>
          <a:bodyPr wrap="square" rtlCol="0">
            <a:spAutoFit/>
          </a:bodyPr>
          <a:lstStyle/>
          <a:p>
            <a:pPr algn="ctr"/>
            <a:r>
              <a:rPr lang="en-US" sz="2800" dirty="0" smtClean="0">
                <a:solidFill>
                  <a:srgbClr val="0070C0"/>
                </a:solidFill>
              </a:rPr>
              <a:t>more members</a:t>
            </a:r>
            <a:endParaRPr lang="en-US" sz="2800" dirty="0">
              <a:solidFill>
                <a:srgbClr val="0070C0"/>
              </a:solidFill>
            </a:endParaRPr>
          </a:p>
        </p:txBody>
      </p:sp>
      <p:sp>
        <p:nvSpPr>
          <p:cNvPr id="77" name="TextBox 76"/>
          <p:cNvSpPr txBox="1"/>
          <p:nvPr/>
        </p:nvSpPr>
        <p:spPr>
          <a:xfrm>
            <a:off x="3200400" y="4400490"/>
            <a:ext cx="2514600" cy="954107"/>
          </a:xfrm>
          <a:prstGeom prst="rect">
            <a:avLst/>
          </a:prstGeom>
          <a:noFill/>
        </p:spPr>
        <p:txBody>
          <a:bodyPr wrap="square" rtlCol="0">
            <a:spAutoFit/>
          </a:bodyPr>
          <a:lstStyle/>
          <a:p>
            <a:pPr algn="ctr"/>
            <a:r>
              <a:rPr lang="en-US" sz="2800" dirty="0" smtClean="0">
                <a:solidFill>
                  <a:srgbClr val="0070C0"/>
                </a:solidFill>
              </a:rPr>
              <a:t>more universities</a:t>
            </a:r>
            <a:endParaRPr lang="en-US" sz="2800" dirty="0">
              <a:solidFill>
                <a:srgbClr val="0070C0"/>
              </a:solidFill>
            </a:endParaRPr>
          </a:p>
        </p:txBody>
      </p:sp>
      <p:sp>
        <p:nvSpPr>
          <p:cNvPr id="78" name="TextBox 77"/>
          <p:cNvSpPr txBox="1"/>
          <p:nvPr/>
        </p:nvSpPr>
        <p:spPr>
          <a:xfrm>
            <a:off x="6172200" y="4400490"/>
            <a:ext cx="2514600" cy="954107"/>
          </a:xfrm>
          <a:prstGeom prst="rect">
            <a:avLst/>
          </a:prstGeom>
          <a:noFill/>
        </p:spPr>
        <p:txBody>
          <a:bodyPr wrap="square" rtlCol="0">
            <a:spAutoFit/>
          </a:bodyPr>
          <a:lstStyle/>
          <a:p>
            <a:pPr algn="ctr"/>
            <a:r>
              <a:rPr lang="en-US" sz="2800" dirty="0" smtClean="0">
                <a:solidFill>
                  <a:srgbClr val="0070C0"/>
                </a:solidFill>
              </a:rPr>
              <a:t>diversity of university rank</a:t>
            </a:r>
            <a:endParaRPr lang="en-US" sz="2800" dirty="0">
              <a:solidFill>
                <a:srgbClr val="0070C0"/>
              </a:solidFill>
            </a:endParaRPr>
          </a:p>
        </p:txBody>
      </p:sp>
      <p:grpSp>
        <p:nvGrpSpPr>
          <p:cNvPr id="82" name="Group 81"/>
          <p:cNvGrpSpPr/>
          <p:nvPr/>
        </p:nvGrpSpPr>
        <p:grpSpPr>
          <a:xfrm>
            <a:off x="3505200" y="3562290"/>
            <a:ext cx="838200" cy="533400"/>
            <a:chOff x="3124200" y="2667000"/>
            <a:chExt cx="1295400" cy="1143000"/>
          </a:xfrm>
        </p:grpSpPr>
        <p:sp>
          <p:nvSpPr>
            <p:cNvPr id="79" name="Round Same Side Corner Rectangle 78"/>
            <p:cNvSpPr/>
            <p:nvPr/>
          </p:nvSpPr>
          <p:spPr>
            <a:xfrm>
              <a:off x="3124200" y="3048000"/>
              <a:ext cx="1295400" cy="762000"/>
            </a:xfrm>
            <a:prstGeom prst="round2Same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352800" y="2667000"/>
              <a:ext cx="838200" cy="381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3581400" y="3429000"/>
              <a:ext cx="381000" cy="381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2"/>
          <p:cNvGrpSpPr/>
          <p:nvPr/>
        </p:nvGrpSpPr>
        <p:grpSpPr>
          <a:xfrm>
            <a:off x="4419600" y="2876490"/>
            <a:ext cx="838200" cy="533400"/>
            <a:chOff x="3124200" y="2667000"/>
            <a:chExt cx="1295400" cy="1143000"/>
          </a:xfrm>
        </p:grpSpPr>
        <p:sp>
          <p:nvSpPr>
            <p:cNvPr id="84" name="Round Same Side Corner Rectangle 83"/>
            <p:cNvSpPr/>
            <p:nvPr/>
          </p:nvSpPr>
          <p:spPr>
            <a:xfrm>
              <a:off x="3124200" y="3048000"/>
              <a:ext cx="1295400" cy="762000"/>
            </a:xfrm>
            <a:prstGeom prst="round2Same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3352800" y="2667000"/>
              <a:ext cx="838200" cy="381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3581400" y="3429000"/>
              <a:ext cx="381000" cy="381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 name="Group 86"/>
          <p:cNvGrpSpPr/>
          <p:nvPr/>
        </p:nvGrpSpPr>
        <p:grpSpPr>
          <a:xfrm>
            <a:off x="3810000" y="2190690"/>
            <a:ext cx="838200" cy="533400"/>
            <a:chOff x="3124200" y="2667000"/>
            <a:chExt cx="1295400" cy="1143000"/>
          </a:xfrm>
        </p:grpSpPr>
        <p:sp>
          <p:nvSpPr>
            <p:cNvPr id="88" name="Round Same Side Corner Rectangle 87"/>
            <p:cNvSpPr/>
            <p:nvPr/>
          </p:nvSpPr>
          <p:spPr>
            <a:xfrm>
              <a:off x="3124200" y="3048000"/>
              <a:ext cx="1295400" cy="762000"/>
            </a:xfrm>
            <a:prstGeom prst="round2Same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3352800" y="2667000"/>
              <a:ext cx="838200" cy="381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3581400" y="3429000"/>
              <a:ext cx="381000" cy="381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1" name="Group 90"/>
          <p:cNvGrpSpPr/>
          <p:nvPr/>
        </p:nvGrpSpPr>
        <p:grpSpPr>
          <a:xfrm>
            <a:off x="3429000" y="2800290"/>
            <a:ext cx="838200" cy="533400"/>
            <a:chOff x="3124200" y="2667000"/>
            <a:chExt cx="1295400" cy="1143000"/>
          </a:xfrm>
        </p:grpSpPr>
        <p:sp>
          <p:nvSpPr>
            <p:cNvPr id="92" name="Round Same Side Corner Rectangle 91"/>
            <p:cNvSpPr/>
            <p:nvPr/>
          </p:nvSpPr>
          <p:spPr>
            <a:xfrm>
              <a:off x="3124200" y="3048000"/>
              <a:ext cx="1295400" cy="762000"/>
            </a:xfrm>
            <a:prstGeom prst="round2Same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p:cNvSpPr/>
            <p:nvPr/>
          </p:nvSpPr>
          <p:spPr>
            <a:xfrm>
              <a:off x="3352800" y="2667000"/>
              <a:ext cx="838200" cy="381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p:cNvSpPr/>
            <p:nvPr/>
          </p:nvSpPr>
          <p:spPr>
            <a:xfrm>
              <a:off x="3581400" y="3429000"/>
              <a:ext cx="381000" cy="381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p:cNvGrpSpPr/>
          <p:nvPr/>
        </p:nvGrpSpPr>
        <p:grpSpPr>
          <a:xfrm>
            <a:off x="4495800" y="3562290"/>
            <a:ext cx="838200" cy="533400"/>
            <a:chOff x="3124200" y="2667000"/>
            <a:chExt cx="1295400" cy="1143000"/>
          </a:xfrm>
        </p:grpSpPr>
        <p:sp>
          <p:nvSpPr>
            <p:cNvPr id="96" name="Round Same Side Corner Rectangle 95"/>
            <p:cNvSpPr/>
            <p:nvPr/>
          </p:nvSpPr>
          <p:spPr>
            <a:xfrm>
              <a:off x="3124200" y="3048000"/>
              <a:ext cx="1295400" cy="762000"/>
            </a:xfrm>
            <a:prstGeom prst="round2Same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p:cNvSpPr/>
            <p:nvPr/>
          </p:nvSpPr>
          <p:spPr>
            <a:xfrm>
              <a:off x="3352800" y="2667000"/>
              <a:ext cx="838200" cy="381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p:cNvSpPr/>
            <p:nvPr/>
          </p:nvSpPr>
          <p:spPr>
            <a:xfrm>
              <a:off x="3581400" y="3429000"/>
              <a:ext cx="381000" cy="381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0" name="5-Point Star 99"/>
          <p:cNvSpPr/>
          <p:nvPr/>
        </p:nvSpPr>
        <p:spPr>
          <a:xfrm>
            <a:off x="6629400" y="1428690"/>
            <a:ext cx="1371600" cy="1219200"/>
          </a:xfrm>
          <a:prstGeom prst="star5">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ysClr val="windowText" lastClr="000000"/>
                </a:solidFill>
              </a:rPr>
              <a:t>1</a:t>
            </a:r>
            <a:endParaRPr lang="en-US" sz="4400" dirty="0">
              <a:solidFill>
                <a:sysClr val="windowText" lastClr="000000"/>
              </a:solidFill>
            </a:endParaRPr>
          </a:p>
        </p:txBody>
      </p:sp>
      <p:sp>
        <p:nvSpPr>
          <p:cNvPr id="101" name="5-Point Star 100"/>
          <p:cNvSpPr/>
          <p:nvPr/>
        </p:nvSpPr>
        <p:spPr>
          <a:xfrm>
            <a:off x="7315200" y="2419290"/>
            <a:ext cx="1295400" cy="1066800"/>
          </a:xfrm>
          <a:prstGeom prst="star5">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ysClr val="windowText" lastClr="000000"/>
                </a:solidFill>
              </a:rPr>
              <a:t>32</a:t>
            </a:r>
            <a:endParaRPr lang="en-US" sz="2400" dirty="0">
              <a:solidFill>
                <a:sysClr val="windowText" lastClr="000000"/>
              </a:solidFill>
            </a:endParaRPr>
          </a:p>
        </p:txBody>
      </p:sp>
      <p:sp>
        <p:nvSpPr>
          <p:cNvPr id="102" name="5-Point Star 101"/>
          <p:cNvSpPr/>
          <p:nvPr/>
        </p:nvSpPr>
        <p:spPr>
          <a:xfrm>
            <a:off x="6553200" y="3257490"/>
            <a:ext cx="1295400" cy="914400"/>
          </a:xfrm>
          <a:prstGeom prst="star5">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ysClr val="windowText" lastClr="000000"/>
                </a:solidFill>
              </a:rPr>
              <a:t>160</a:t>
            </a:r>
            <a:endParaRPr lang="en-US" sz="1600" dirty="0">
              <a:solidFill>
                <a:sysClr val="windowText" lastClr="0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itle 102"/>
          <p:cNvSpPr>
            <a:spLocks noGrp="1"/>
          </p:cNvSpPr>
          <p:nvPr>
            <p:ph type="title"/>
          </p:nvPr>
        </p:nvSpPr>
        <p:spPr>
          <a:xfrm>
            <a:off x="457200" y="325438"/>
            <a:ext cx="8229600" cy="715962"/>
          </a:xfrm>
        </p:spPr>
        <p:txBody>
          <a:bodyPr>
            <a:noAutofit/>
          </a:bodyPr>
          <a:lstStyle/>
          <a:p>
            <a:pPr lvl="0">
              <a:defRPr/>
            </a:pPr>
            <a:r>
              <a:rPr lang="en-US" sz="2400" dirty="0" smtClean="0">
                <a:solidFill>
                  <a:srgbClr val="000000"/>
                </a:solidFill>
              </a:rPr>
              <a:t>A project is </a:t>
            </a:r>
            <a:r>
              <a:rPr lang="en-US" sz="4400" dirty="0" smtClean="0">
                <a:solidFill>
                  <a:srgbClr val="000000"/>
                </a:solidFill>
              </a:rPr>
              <a:t>less </a:t>
            </a:r>
            <a:r>
              <a:rPr lang="en-US" sz="2400" dirty="0" smtClean="0">
                <a:solidFill>
                  <a:srgbClr val="000000"/>
                </a:solidFill>
              </a:rPr>
              <a:t>likely to have movers if it has:</a:t>
            </a:r>
            <a:endParaRPr lang="en-US" sz="2400" dirty="0">
              <a:solidFill>
                <a:srgbClr val="000000"/>
              </a:solidFill>
            </a:endParaRPr>
          </a:p>
        </p:txBody>
      </p:sp>
      <p:sp>
        <p:nvSpPr>
          <p:cNvPr id="4" name="Slide Number Placeholder 3"/>
          <p:cNvSpPr>
            <a:spLocks noGrp="1"/>
          </p:cNvSpPr>
          <p:nvPr>
            <p:ph type="sldNum" sz="quarter" idx="12"/>
          </p:nvPr>
        </p:nvSpPr>
        <p:spPr/>
        <p:txBody>
          <a:bodyPr/>
          <a:lstStyle/>
          <a:p>
            <a:fld id="{920E3685-86B1-4156-A00E-175672F10372}" type="slidenum">
              <a:rPr lang="en-US" smtClean="0"/>
              <a:pPr/>
              <a:t>8</a:t>
            </a:fld>
            <a:endParaRPr lang="en-US" dirty="0"/>
          </a:p>
        </p:txBody>
      </p:sp>
      <p:sp>
        <p:nvSpPr>
          <p:cNvPr id="77" name="TextBox 76"/>
          <p:cNvSpPr txBox="1"/>
          <p:nvPr/>
        </p:nvSpPr>
        <p:spPr>
          <a:xfrm>
            <a:off x="1676400" y="4549914"/>
            <a:ext cx="2514600" cy="954107"/>
          </a:xfrm>
          <a:prstGeom prst="rect">
            <a:avLst/>
          </a:prstGeom>
          <a:noFill/>
        </p:spPr>
        <p:txBody>
          <a:bodyPr wrap="square" rtlCol="0">
            <a:spAutoFit/>
          </a:bodyPr>
          <a:lstStyle/>
          <a:p>
            <a:pPr algn="ctr"/>
            <a:r>
              <a:rPr lang="en-US" sz="2800" dirty="0" smtClean="0">
                <a:solidFill>
                  <a:srgbClr val="0070C0"/>
                </a:solidFill>
              </a:rPr>
              <a:t>more grants PIs have</a:t>
            </a:r>
            <a:endParaRPr lang="en-US" sz="2800" dirty="0">
              <a:solidFill>
                <a:srgbClr val="0070C0"/>
              </a:solidFill>
            </a:endParaRPr>
          </a:p>
        </p:txBody>
      </p:sp>
      <p:sp>
        <p:nvSpPr>
          <p:cNvPr id="78" name="TextBox 77"/>
          <p:cNvSpPr txBox="1"/>
          <p:nvPr/>
        </p:nvSpPr>
        <p:spPr>
          <a:xfrm>
            <a:off x="4648200" y="4549914"/>
            <a:ext cx="2514600" cy="1384995"/>
          </a:xfrm>
          <a:prstGeom prst="rect">
            <a:avLst/>
          </a:prstGeom>
          <a:noFill/>
        </p:spPr>
        <p:txBody>
          <a:bodyPr wrap="square" rtlCol="0">
            <a:spAutoFit/>
          </a:bodyPr>
          <a:lstStyle/>
          <a:p>
            <a:pPr algn="ctr"/>
            <a:r>
              <a:rPr lang="en-US" sz="2800" dirty="0" smtClean="0">
                <a:solidFill>
                  <a:srgbClr val="0070C0"/>
                </a:solidFill>
              </a:rPr>
              <a:t>more high ranking universities</a:t>
            </a:r>
            <a:endParaRPr lang="en-US" sz="2800" dirty="0">
              <a:solidFill>
                <a:srgbClr val="0070C0"/>
              </a:solidFill>
            </a:endParaRPr>
          </a:p>
        </p:txBody>
      </p:sp>
      <p:sp>
        <p:nvSpPr>
          <p:cNvPr id="100" name="5-Point Star 99"/>
          <p:cNvSpPr/>
          <p:nvPr/>
        </p:nvSpPr>
        <p:spPr>
          <a:xfrm>
            <a:off x="5105400" y="1578114"/>
            <a:ext cx="1371600" cy="1219200"/>
          </a:xfrm>
          <a:prstGeom prst="star5">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ysClr val="windowText" lastClr="000000"/>
                </a:solidFill>
              </a:rPr>
              <a:t>1</a:t>
            </a:r>
            <a:endParaRPr lang="en-US" sz="4400" dirty="0">
              <a:solidFill>
                <a:sysClr val="windowText" lastClr="000000"/>
              </a:solidFill>
            </a:endParaRPr>
          </a:p>
        </p:txBody>
      </p:sp>
      <p:sp>
        <p:nvSpPr>
          <p:cNvPr id="87" name="5-Point Star 86"/>
          <p:cNvSpPr/>
          <p:nvPr/>
        </p:nvSpPr>
        <p:spPr>
          <a:xfrm>
            <a:off x="4953000" y="3197424"/>
            <a:ext cx="1371600" cy="1219200"/>
          </a:xfrm>
          <a:prstGeom prst="star5">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ysClr val="windowText" lastClr="000000"/>
                </a:solidFill>
              </a:rPr>
              <a:t>5</a:t>
            </a:r>
            <a:endParaRPr lang="en-US" sz="4400" dirty="0">
              <a:solidFill>
                <a:sysClr val="windowText" lastClr="000000"/>
              </a:solidFill>
            </a:endParaRPr>
          </a:p>
        </p:txBody>
      </p:sp>
      <p:sp>
        <p:nvSpPr>
          <p:cNvPr id="91" name="5-Point Star 90"/>
          <p:cNvSpPr/>
          <p:nvPr/>
        </p:nvSpPr>
        <p:spPr>
          <a:xfrm>
            <a:off x="5791200" y="2587824"/>
            <a:ext cx="1371600" cy="1219200"/>
          </a:xfrm>
          <a:prstGeom prst="star5">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ysClr val="windowText" lastClr="000000"/>
                </a:solidFill>
              </a:rPr>
              <a:t>2</a:t>
            </a:r>
            <a:endParaRPr lang="en-US" sz="4400" dirty="0">
              <a:solidFill>
                <a:sysClr val="windowText" lastClr="000000"/>
              </a:solidFill>
            </a:endParaRPr>
          </a:p>
        </p:txBody>
      </p:sp>
      <p:sp>
        <p:nvSpPr>
          <p:cNvPr id="95" name="Up Ribbon 94"/>
          <p:cNvSpPr/>
          <p:nvPr/>
        </p:nvSpPr>
        <p:spPr>
          <a:xfrm>
            <a:off x="1752600" y="3197424"/>
            <a:ext cx="2438400" cy="1066800"/>
          </a:xfrm>
          <a:prstGeom prst="ribbon2">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Grants</a:t>
            </a:r>
            <a:endParaRPr lang="en-US" dirty="0">
              <a:solidFill>
                <a:sysClr val="windowText" lastClr="000000"/>
              </a:solidFill>
            </a:endParaRPr>
          </a:p>
        </p:txBody>
      </p:sp>
      <p:sp>
        <p:nvSpPr>
          <p:cNvPr id="110" name="TextBox 109"/>
          <p:cNvSpPr txBox="1"/>
          <p:nvPr/>
        </p:nvSpPr>
        <p:spPr>
          <a:xfrm>
            <a:off x="2438400" y="1749624"/>
            <a:ext cx="614271" cy="1107996"/>
          </a:xfrm>
          <a:prstGeom prst="rect">
            <a:avLst/>
          </a:prstGeom>
          <a:noFill/>
        </p:spPr>
        <p:txBody>
          <a:bodyPr wrap="none" rtlCol="0">
            <a:spAutoFit/>
          </a:bodyPr>
          <a:lstStyle/>
          <a:p>
            <a:r>
              <a:rPr lang="en-US" sz="6600" dirty="0" smtClean="0"/>
              <a:t>$</a:t>
            </a:r>
            <a:endParaRPr lang="en-US" sz="6600" dirty="0"/>
          </a:p>
        </p:txBody>
      </p:sp>
      <p:sp>
        <p:nvSpPr>
          <p:cNvPr id="111" name="TextBox 110"/>
          <p:cNvSpPr txBox="1"/>
          <p:nvPr/>
        </p:nvSpPr>
        <p:spPr>
          <a:xfrm>
            <a:off x="2819400" y="1978224"/>
            <a:ext cx="614271" cy="1107996"/>
          </a:xfrm>
          <a:prstGeom prst="rect">
            <a:avLst/>
          </a:prstGeom>
          <a:noFill/>
        </p:spPr>
        <p:txBody>
          <a:bodyPr wrap="none" rtlCol="0">
            <a:spAutoFit/>
          </a:bodyPr>
          <a:lstStyle/>
          <a:p>
            <a:r>
              <a:rPr lang="en-US" sz="6600" dirty="0" smtClean="0"/>
              <a:t>$</a:t>
            </a:r>
            <a:endParaRPr lang="en-US" sz="6600" dirty="0"/>
          </a:p>
        </p:txBody>
      </p:sp>
      <p:sp>
        <p:nvSpPr>
          <p:cNvPr id="112" name="TextBox 111"/>
          <p:cNvSpPr txBox="1"/>
          <p:nvPr/>
        </p:nvSpPr>
        <p:spPr>
          <a:xfrm>
            <a:off x="3200400" y="1978224"/>
            <a:ext cx="614271" cy="1107996"/>
          </a:xfrm>
          <a:prstGeom prst="rect">
            <a:avLst/>
          </a:prstGeom>
          <a:noFill/>
        </p:spPr>
        <p:txBody>
          <a:bodyPr wrap="none" rtlCol="0">
            <a:spAutoFit/>
          </a:bodyPr>
          <a:lstStyle/>
          <a:p>
            <a:r>
              <a:rPr lang="en-US" sz="6600" dirty="0" smtClean="0"/>
              <a:t>$</a:t>
            </a:r>
            <a:endParaRPr lang="en-US" sz="6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400" dirty="0" smtClean="0">
                <a:solidFill>
                  <a:srgbClr val="000000"/>
                </a:solidFill>
              </a:rPr>
              <a:t>2. Can we </a:t>
            </a:r>
            <a:r>
              <a:rPr lang="en-US" sz="5400" dirty="0" smtClean="0">
                <a:solidFill>
                  <a:srgbClr val="000000"/>
                </a:solidFill>
              </a:rPr>
              <a:t>predict </a:t>
            </a:r>
            <a:r>
              <a:rPr lang="en-US" sz="2400" dirty="0" smtClean="0">
                <a:solidFill>
                  <a:srgbClr val="000000"/>
                </a:solidFill>
              </a:rPr>
              <a:t>who will move?</a:t>
            </a:r>
            <a:endParaRPr lang="en-US" sz="2400" dirty="0">
              <a:solidFill>
                <a:srgbClr val="000000"/>
              </a:solidFill>
            </a:endParaRPr>
          </a:p>
        </p:txBody>
      </p:sp>
      <p:sp>
        <p:nvSpPr>
          <p:cNvPr id="2" name="Slide Number Placeholder 1"/>
          <p:cNvSpPr>
            <a:spLocks noGrp="1"/>
          </p:cNvSpPr>
          <p:nvPr>
            <p:ph type="sldNum" sz="quarter" idx="12"/>
          </p:nvPr>
        </p:nvSpPr>
        <p:spPr/>
        <p:txBody>
          <a:bodyPr/>
          <a:lstStyle/>
          <a:p>
            <a:fld id="{0B5E3D69-60E1-4CEA-B6B1-7331B2A1207E}" type="slidenum">
              <a:rPr lang="en-US" smtClean="0"/>
              <a:pPr/>
              <a:t>9</a:t>
            </a:fld>
            <a:endParaRPr lang="en-US"/>
          </a:p>
        </p:txBody>
      </p:sp>
      <p:graphicFrame>
        <p:nvGraphicFramePr>
          <p:cNvPr id="5" name="Diagram 4"/>
          <p:cNvGraphicFramePr/>
          <p:nvPr/>
        </p:nvGraphicFramePr>
        <p:xfrm>
          <a:off x="1295400" y="1524000"/>
          <a:ext cx="6705600" cy="474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00"/>
                </a:solidFill>
              </a:rPr>
              <a:t>3. </a:t>
            </a:r>
            <a:r>
              <a:rPr lang="en-US" sz="5400" dirty="0" smtClean="0">
                <a:solidFill>
                  <a:srgbClr val="000000"/>
                </a:solidFill>
              </a:rPr>
              <a:t>Where </a:t>
            </a:r>
            <a:r>
              <a:rPr lang="en-US" sz="2400" dirty="0" smtClean="0">
                <a:solidFill>
                  <a:srgbClr val="000000"/>
                </a:solidFill>
              </a:rPr>
              <a:t>do movers go?</a:t>
            </a:r>
            <a:endParaRPr lang="en-US" sz="2400" dirty="0">
              <a:solidFill>
                <a:srgbClr val="000000"/>
              </a:solidFill>
            </a:endParaRPr>
          </a:p>
        </p:txBody>
      </p:sp>
      <p:sp>
        <p:nvSpPr>
          <p:cNvPr id="3" name="Slide Number Placeholder 2"/>
          <p:cNvSpPr>
            <a:spLocks noGrp="1"/>
          </p:cNvSpPr>
          <p:nvPr>
            <p:ph type="sldNum" sz="quarter" idx="12"/>
          </p:nvPr>
        </p:nvSpPr>
        <p:spPr/>
        <p:txBody>
          <a:bodyPr/>
          <a:lstStyle/>
          <a:p>
            <a:fld id="{0B5E3D69-60E1-4CEA-B6B1-7331B2A1207E}" type="slidenum">
              <a:rPr lang="en-US" smtClean="0"/>
              <a:pPr/>
              <a:t>10</a:t>
            </a:fld>
            <a:endParaRPr lang="en-US"/>
          </a:p>
        </p:txBody>
      </p:sp>
      <p:graphicFrame>
        <p:nvGraphicFramePr>
          <p:cNvPr id="6" name="Chart 5"/>
          <p:cNvGraphicFramePr/>
          <p:nvPr/>
        </p:nvGraphicFramePr>
        <p:xfrm>
          <a:off x="1295400" y="1219200"/>
          <a:ext cx="6546850" cy="4902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00"/>
                </a:solidFill>
              </a:rPr>
              <a:t>4. How </a:t>
            </a:r>
            <a:r>
              <a:rPr lang="en-US" sz="5400" dirty="0" smtClean="0">
                <a:solidFill>
                  <a:srgbClr val="000000"/>
                </a:solidFill>
              </a:rPr>
              <a:t>disruptive </a:t>
            </a:r>
            <a:r>
              <a:rPr lang="en-US" sz="2400" dirty="0" smtClean="0">
                <a:solidFill>
                  <a:srgbClr val="000000"/>
                </a:solidFill>
              </a:rPr>
              <a:t>are moves?</a:t>
            </a:r>
            <a:endParaRPr lang="en-US" sz="2400" dirty="0">
              <a:solidFill>
                <a:srgbClr val="000000"/>
              </a:solidFill>
            </a:endParaRPr>
          </a:p>
        </p:txBody>
      </p:sp>
      <p:sp>
        <p:nvSpPr>
          <p:cNvPr id="4" name="Slide Number Placeholder 3"/>
          <p:cNvSpPr>
            <a:spLocks noGrp="1"/>
          </p:cNvSpPr>
          <p:nvPr>
            <p:ph type="sldNum" sz="quarter" idx="12"/>
          </p:nvPr>
        </p:nvSpPr>
        <p:spPr/>
        <p:txBody>
          <a:bodyPr/>
          <a:lstStyle/>
          <a:p>
            <a:fld id="{920E3685-86B1-4156-A00E-175672F10372}" type="slidenum">
              <a:rPr lang="en-US" smtClean="0"/>
              <a:pPr/>
              <a:t>11</a:t>
            </a:fld>
            <a:endParaRPr lang="en-US" dirty="0"/>
          </a:p>
        </p:txBody>
      </p:sp>
      <p:sp>
        <p:nvSpPr>
          <p:cNvPr id="5" name="Title 1"/>
          <p:cNvSpPr txBox="1">
            <a:spLocks/>
          </p:cNvSpPr>
          <p:nvPr/>
        </p:nvSpPr>
        <p:spPr>
          <a:xfrm>
            <a:off x="533400" y="1371600"/>
            <a:ext cx="7467600" cy="1981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smtClean="0">
                <a:ln>
                  <a:noFill/>
                </a:ln>
                <a:solidFill>
                  <a:schemeClr val="tx1">
                    <a:lumMod val="65000"/>
                    <a:lumOff val="35000"/>
                  </a:schemeClr>
                </a:solidFill>
                <a:effectLst/>
                <a:uLnTx/>
                <a:uFillTx/>
                <a:latin typeface="+mj-lt"/>
                <a:ea typeface="+mj-ea"/>
                <a:cs typeface="+mj-cs"/>
              </a:rPr>
              <a:t>surprise </a:t>
            </a:r>
            <a:r>
              <a:rPr kumimoji="0" lang="en-US" sz="2400" b="0" i="0" u="none" strike="noStrike" kern="1200" cap="none" spc="0" normalizeH="0" baseline="0" noProof="0" dirty="0" smtClean="0">
                <a:ln>
                  <a:noFill/>
                </a:ln>
                <a:solidFill>
                  <a:schemeClr val="tx1">
                    <a:lumMod val="65000"/>
                    <a:lumOff val="35000"/>
                  </a:schemeClr>
                </a:solidFill>
                <a:effectLst/>
                <a:uLnTx/>
                <a:uFillTx/>
                <a:latin typeface="+mj-lt"/>
                <a:ea typeface="+mj-ea"/>
                <a:cs typeface="+mj-cs"/>
              </a:rPr>
              <a:t>&amp;</a:t>
            </a:r>
            <a:r>
              <a:rPr lang="en-US" sz="2400" dirty="0" smtClean="0">
                <a:solidFill>
                  <a:schemeClr val="tx1">
                    <a:lumMod val="65000"/>
                    <a:lumOff val="35000"/>
                  </a:schemeClr>
                </a:solidFill>
                <a:latin typeface="+mj-lt"/>
                <a:ea typeface="+mj-ea"/>
                <a:cs typeface="+mj-cs"/>
              </a:rPr>
              <a:t> </a:t>
            </a:r>
            <a:r>
              <a:rPr kumimoji="0" lang="en-US" sz="4800" b="0" i="0" u="none" strike="noStrike" kern="1200" cap="none" spc="0" normalizeH="0" baseline="0" noProof="0" dirty="0" smtClean="0">
                <a:ln>
                  <a:noFill/>
                </a:ln>
                <a:solidFill>
                  <a:schemeClr val="tx1">
                    <a:lumMod val="65000"/>
                    <a:lumOff val="35000"/>
                  </a:schemeClr>
                </a:solidFill>
                <a:effectLst/>
                <a:uLnTx/>
                <a:uFillTx/>
                <a:latin typeface="+mj-lt"/>
                <a:ea typeface="+mj-ea"/>
                <a:cs typeface="+mj-cs"/>
              </a:rPr>
              <a:t>disruption</a:t>
            </a:r>
            <a:endParaRPr kumimoji="0" lang="en-US" sz="2400" b="0" i="0" u="none" strike="noStrike" kern="1200" cap="none" spc="0" normalizeH="0" baseline="0" noProof="0" dirty="0">
              <a:ln>
                <a:noFill/>
              </a:ln>
              <a:solidFill>
                <a:schemeClr val="tx1">
                  <a:lumMod val="65000"/>
                  <a:lumOff val="35000"/>
                </a:schemeClr>
              </a:solidFill>
              <a:effectLst/>
              <a:uLnTx/>
              <a:uFillTx/>
              <a:latin typeface="+mj-lt"/>
              <a:ea typeface="+mj-ea"/>
              <a:cs typeface="+mj-cs"/>
            </a:endParaRPr>
          </a:p>
        </p:txBody>
      </p:sp>
      <p:sp>
        <p:nvSpPr>
          <p:cNvPr id="6" name="TextBox 5"/>
          <p:cNvSpPr txBox="1"/>
          <p:nvPr/>
        </p:nvSpPr>
        <p:spPr>
          <a:xfrm>
            <a:off x="533400" y="2941638"/>
            <a:ext cx="7696200" cy="830997"/>
          </a:xfrm>
          <a:prstGeom prst="rect">
            <a:avLst/>
          </a:prstGeom>
          <a:noFill/>
        </p:spPr>
        <p:txBody>
          <a:bodyPr wrap="square" rtlCol="0">
            <a:spAutoFit/>
          </a:bodyPr>
          <a:lstStyle/>
          <a:p>
            <a:r>
              <a:rPr lang="en-US" sz="4800" dirty="0" smtClean="0">
                <a:solidFill>
                  <a:schemeClr val="tx1">
                    <a:lumMod val="65000"/>
                    <a:lumOff val="35000"/>
                  </a:schemeClr>
                </a:solidFill>
              </a:rPr>
              <a:t>distance</a:t>
            </a:r>
            <a:endParaRPr lang="en-US" sz="2000" dirty="0">
              <a:solidFill>
                <a:schemeClr val="tx1">
                  <a:lumMod val="65000"/>
                  <a:lumOff val="35000"/>
                </a:schemeClr>
              </a:solidFill>
            </a:endParaRPr>
          </a:p>
        </p:txBody>
      </p:sp>
      <p:sp>
        <p:nvSpPr>
          <p:cNvPr id="7" name="Title 1"/>
          <p:cNvSpPr txBox="1">
            <a:spLocks/>
          </p:cNvSpPr>
          <p:nvPr/>
        </p:nvSpPr>
        <p:spPr>
          <a:xfrm>
            <a:off x="533400" y="3779838"/>
            <a:ext cx="6400800" cy="117316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800" dirty="0" err="1" smtClean="0">
                <a:solidFill>
                  <a:schemeClr val="tx1">
                    <a:lumMod val="65000"/>
                    <a:lumOff val="35000"/>
                  </a:schemeClr>
                </a:solidFill>
                <a:latin typeface="+mj-lt"/>
                <a:ea typeface="+mj-ea"/>
                <a:cs typeface="+mj-cs"/>
              </a:rPr>
              <a:t>i</a:t>
            </a:r>
            <a:r>
              <a:rPr kumimoji="0" lang="en-US" sz="4800" b="0" i="0" u="none" strike="noStrike" kern="1200" cap="none" spc="0" normalizeH="0" baseline="0" noProof="0" dirty="0" err="1" smtClean="0">
                <a:ln>
                  <a:noFill/>
                </a:ln>
                <a:solidFill>
                  <a:schemeClr val="tx1">
                    <a:lumMod val="65000"/>
                    <a:lumOff val="35000"/>
                  </a:schemeClr>
                </a:solidFill>
                <a:effectLst/>
                <a:uLnTx/>
                <a:uFillTx/>
                <a:latin typeface="+mj-lt"/>
                <a:ea typeface="+mj-ea"/>
                <a:cs typeface="+mj-cs"/>
              </a:rPr>
              <a:t>nvigoration</a:t>
            </a:r>
            <a:r>
              <a:rPr kumimoji="0" lang="en-US" sz="4800" b="0" i="0" u="none" strike="noStrike" kern="1200" cap="none" spc="0" normalizeH="0" baseline="0" noProof="0" dirty="0" smtClean="0">
                <a:ln>
                  <a:noFill/>
                </a:ln>
                <a:solidFill>
                  <a:schemeClr val="tx1">
                    <a:lumMod val="65000"/>
                    <a:lumOff val="35000"/>
                  </a:schemeClr>
                </a:solidFill>
                <a:effectLst/>
                <a:uLnTx/>
                <a:uFillTx/>
                <a:latin typeface="+mj-lt"/>
                <a:ea typeface="+mj-ea"/>
                <a:cs typeface="+mj-cs"/>
              </a:rPr>
              <a:t> </a:t>
            </a:r>
            <a:endParaRPr kumimoji="0" lang="en-US" sz="3600" b="0" i="0" u="none" strike="noStrike" kern="1200" cap="none" spc="0" normalizeH="0" baseline="0" noProof="0" dirty="0">
              <a:ln>
                <a:noFill/>
              </a:ln>
              <a:solidFill>
                <a:schemeClr val="tx1">
                  <a:lumMod val="65000"/>
                  <a:lumOff val="3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76800" y="1143000"/>
            <a:ext cx="4267200" cy="4953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r>
              <a:rPr lang="en-US" sz="2400" dirty="0" smtClean="0">
                <a:solidFill>
                  <a:srgbClr val="000000"/>
                </a:solidFill>
              </a:rPr>
              <a:t>Moves were </a:t>
            </a:r>
            <a:r>
              <a:rPr lang="en-US" sz="5400" dirty="0" smtClean="0">
                <a:solidFill>
                  <a:srgbClr val="000000"/>
                </a:solidFill>
              </a:rPr>
              <a:t>surprising</a:t>
            </a:r>
            <a:r>
              <a:rPr lang="en-US" sz="4800" dirty="0" smtClean="0">
                <a:solidFill>
                  <a:srgbClr val="000000"/>
                </a:solidFill>
              </a:rPr>
              <a:t> </a:t>
            </a:r>
            <a:r>
              <a:rPr lang="en-US" sz="2400" dirty="0" smtClean="0">
                <a:solidFill>
                  <a:srgbClr val="000000"/>
                </a:solidFill>
              </a:rPr>
              <a:t>&amp; </a:t>
            </a:r>
            <a:r>
              <a:rPr lang="en-US" sz="5400" dirty="0" smtClean="0">
                <a:solidFill>
                  <a:srgbClr val="000000"/>
                </a:solidFill>
              </a:rPr>
              <a:t>disruptive</a:t>
            </a:r>
            <a:endParaRPr lang="en-US" sz="2400" dirty="0">
              <a:solidFill>
                <a:srgbClr val="000000"/>
              </a:solidFill>
            </a:endParaRPr>
          </a:p>
        </p:txBody>
      </p:sp>
      <p:sp>
        <p:nvSpPr>
          <p:cNvPr id="4" name="Slide Number Placeholder 3"/>
          <p:cNvSpPr>
            <a:spLocks noGrp="1"/>
          </p:cNvSpPr>
          <p:nvPr>
            <p:ph type="sldNum" sz="quarter" idx="12"/>
          </p:nvPr>
        </p:nvSpPr>
        <p:spPr/>
        <p:txBody>
          <a:bodyPr/>
          <a:lstStyle/>
          <a:p>
            <a:fld id="{920E3685-86B1-4156-A00E-175672F10372}" type="slidenum">
              <a:rPr lang="en-US" smtClean="0"/>
              <a:pPr/>
              <a:t>12</a:t>
            </a:fld>
            <a:endParaRPr lang="en-US" dirty="0"/>
          </a:p>
        </p:txBody>
      </p:sp>
      <p:sp>
        <p:nvSpPr>
          <p:cNvPr id="3" name="Content Placeholder 2"/>
          <p:cNvSpPr>
            <a:spLocks noGrp="1"/>
          </p:cNvSpPr>
          <p:nvPr>
            <p:ph idx="4294967295"/>
          </p:nvPr>
        </p:nvSpPr>
        <p:spPr>
          <a:xfrm>
            <a:off x="5105400" y="1524000"/>
            <a:ext cx="3733800" cy="4724400"/>
          </a:xfrm>
        </p:spPr>
        <p:txBody>
          <a:bodyPr>
            <a:noAutofit/>
          </a:bodyPr>
          <a:lstStyle/>
          <a:p>
            <a:pPr marL="0" indent="0"/>
            <a:r>
              <a:rPr lang="en-US" sz="2400" i="1" dirty="0" smtClean="0"/>
              <a:t>Two of the initial people left because one of them didn’t get tenured. The other one left for personal reasons. So that created some turmoil in terms of who’s going to do that part of the work. And so I as the PI got a little overwhelmed with doing the individual people’s work as opposed to coordinating it. </a:t>
            </a:r>
            <a:endParaRPr lang="en-US" sz="2400" dirty="0" smtClean="0"/>
          </a:p>
        </p:txBody>
      </p:sp>
      <p:grpSp>
        <p:nvGrpSpPr>
          <p:cNvPr id="6" name="Group 5"/>
          <p:cNvGrpSpPr>
            <a:grpSpLocks noChangeAspect="1"/>
          </p:cNvGrpSpPr>
          <p:nvPr/>
        </p:nvGrpSpPr>
        <p:grpSpPr>
          <a:xfrm>
            <a:off x="533400" y="2133600"/>
            <a:ext cx="1524000" cy="2708962"/>
            <a:chOff x="6400800" y="152400"/>
            <a:chExt cx="1600200" cy="2844411"/>
          </a:xfrm>
        </p:grpSpPr>
        <p:sp>
          <p:nvSpPr>
            <p:cNvPr id="7" name="Cloud 6"/>
            <p:cNvSpPr/>
            <p:nvPr/>
          </p:nvSpPr>
          <p:spPr>
            <a:xfrm>
              <a:off x="7010400" y="152400"/>
              <a:ext cx="990600" cy="68580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 name="Straight Connector 7"/>
            <p:cNvCxnSpPr/>
            <p:nvPr/>
          </p:nvCxnSpPr>
          <p:spPr>
            <a:xfrm rot="5400000">
              <a:off x="72771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hord 8"/>
            <p:cNvSpPr/>
            <p:nvPr/>
          </p:nvSpPr>
          <p:spPr>
            <a:xfrm rot="5745592">
              <a:off x="6319649" y="1587111"/>
              <a:ext cx="2209800" cy="609600"/>
            </a:xfrm>
            <a:prstGeom prst="chord">
              <a:avLst>
                <a:gd name="adj1" fmla="val 4322162"/>
                <a:gd name="adj2" fmla="val 173487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be 9"/>
            <p:cNvSpPr/>
            <p:nvPr/>
          </p:nvSpPr>
          <p:spPr>
            <a:xfrm>
              <a:off x="6400800" y="1066800"/>
              <a:ext cx="838200" cy="838200"/>
            </a:xfrm>
            <a:prstGeom prst="cube">
              <a:avLst/>
            </a:prstGeom>
            <a:solidFill>
              <a:srgbClr val="86695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086600" y="1447800"/>
              <a:ext cx="152400" cy="76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7239000" y="2286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13" name="Straight Connector 12"/>
            <p:cNvCxnSpPr/>
            <p:nvPr/>
          </p:nvCxnSpPr>
          <p:spPr>
            <a:xfrm rot="5400000">
              <a:off x="69723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11126420" flipH="1">
              <a:off x="6808810" y="876562"/>
              <a:ext cx="838200" cy="6096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sp>
          <p:nvSpPr>
            <p:cNvPr id="15" name="Arc 14"/>
            <p:cNvSpPr/>
            <p:nvPr/>
          </p:nvSpPr>
          <p:spPr>
            <a:xfrm rot="8287328">
              <a:off x="7307776" y="332542"/>
              <a:ext cx="457200" cy="381000"/>
            </a:xfrm>
            <a:prstGeom prst="arc">
              <a:avLst>
                <a:gd name="adj1" fmla="val 1620000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Oval 15"/>
            <p:cNvSpPr/>
            <p:nvPr/>
          </p:nvSpPr>
          <p:spPr>
            <a:xfrm>
              <a:off x="73914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75438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p:cNvGrpSpPr/>
          <p:nvPr/>
        </p:nvGrpSpPr>
        <p:grpSpPr>
          <a:xfrm>
            <a:off x="2590800" y="2667000"/>
            <a:ext cx="1923390" cy="2667002"/>
            <a:chOff x="6477000" y="4572001"/>
            <a:chExt cx="1237590" cy="1828801"/>
          </a:xfrm>
        </p:grpSpPr>
        <p:grpSp>
          <p:nvGrpSpPr>
            <p:cNvPr id="81" name="Group 17"/>
            <p:cNvGrpSpPr>
              <a:grpSpLocks noChangeAspect="1"/>
            </p:cNvGrpSpPr>
            <p:nvPr/>
          </p:nvGrpSpPr>
          <p:grpSpPr>
            <a:xfrm>
              <a:off x="6477003" y="4572001"/>
              <a:ext cx="1237591" cy="1828802"/>
              <a:chOff x="5486400" y="2899963"/>
              <a:chExt cx="1905000" cy="2815041"/>
            </a:xfrm>
          </p:grpSpPr>
          <p:grpSp>
            <p:nvGrpSpPr>
              <p:cNvPr id="83" name="Group 49"/>
              <p:cNvGrpSpPr>
                <a:grpSpLocks noChangeAspect="1"/>
              </p:cNvGrpSpPr>
              <p:nvPr/>
            </p:nvGrpSpPr>
            <p:grpSpPr>
              <a:xfrm>
                <a:off x="5486400" y="3808656"/>
                <a:ext cx="888216" cy="1677744"/>
                <a:chOff x="6324600" y="2971800"/>
                <a:chExt cx="685799" cy="1295400"/>
              </a:xfrm>
            </p:grpSpPr>
            <p:sp>
              <p:nvSpPr>
                <p:cNvPr id="98" name="Freeform 97"/>
                <p:cNvSpPr/>
                <p:nvPr/>
              </p:nvSpPr>
              <p:spPr>
                <a:xfrm>
                  <a:off x="6324600" y="2971800"/>
                  <a:ext cx="685799" cy="930124"/>
                </a:xfrm>
                <a:custGeom>
                  <a:avLst/>
                  <a:gdLst>
                    <a:gd name="connsiteX0" fmla="*/ 0 w 1190171"/>
                    <a:gd name="connsiteY0" fmla="*/ 0 h 1768324"/>
                    <a:gd name="connsiteX1" fmla="*/ 217714 w 1190171"/>
                    <a:gd name="connsiteY1" fmla="*/ 1494972 h 1768324"/>
                    <a:gd name="connsiteX2" fmla="*/ 1190171 w 1190171"/>
                    <a:gd name="connsiteY2" fmla="*/ 1640114 h 1768324"/>
                  </a:gdLst>
                  <a:ahLst/>
                  <a:cxnLst>
                    <a:cxn ang="0">
                      <a:pos x="connsiteX0" y="connsiteY0"/>
                    </a:cxn>
                    <a:cxn ang="0">
                      <a:pos x="connsiteX1" y="connsiteY1"/>
                    </a:cxn>
                    <a:cxn ang="0">
                      <a:pos x="connsiteX2" y="connsiteY2"/>
                    </a:cxn>
                  </a:cxnLst>
                  <a:rect l="l" t="t" r="r" b="b"/>
                  <a:pathLst>
                    <a:path w="1190171" h="1768324">
                      <a:moveTo>
                        <a:pt x="0" y="0"/>
                      </a:moveTo>
                      <a:cubicBezTo>
                        <a:pt x="9676" y="610810"/>
                        <a:pt x="19352" y="1221620"/>
                        <a:pt x="217714" y="1494972"/>
                      </a:cubicBezTo>
                      <a:cubicBezTo>
                        <a:pt x="416076" y="1768324"/>
                        <a:pt x="803123" y="1704219"/>
                        <a:pt x="1190171" y="1640114"/>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9" name="Straight Connector 98"/>
                <p:cNvCxnSpPr/>
                <p:nvPr/>
              </p:nvCxnSpPr>
              <p:spPr>
                <a:xfrm rot="5400000">
                  <a:off x="64008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rot="16200000" flipH="1">
                  <a:off x="66294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4" name="Group 60"/>
              <p:cNvGrpSpPr>
                <a:grpSpLocks noChangeAspect="1"/>
              </p:cNvGrpSpPr>
              <p:nvPr/>
            </p:nvGrpSpPr>
            <p:grpSpPr>
              <a:xfrm>
                <a:off x="5651570" y="2899963"/>
                <a:ext cx="1054037" cy="2815041"/>
                <a:chOff x="6563055" y="2209800"/>
                <a:chExt cx="813830" cy="2173515"/>
              </a:xfrm>
            </p:grpSpPr>
            <p:grpSp>
              <p:nvGrpSpPr>
                <p:cNvPr id="91" name="Group 53"/>
                <p:cNvGrpSpPr/>
                <p:nvPr/>
              </p:nvGrpSpPr>
              <p:grpSpPr>
                <a:xfrm>
                  <a:off x="6563055" y="2209800"/>
                  <a:ext cx="533399" cy="609600"/>
                  <a:chOff x="6705600" y="2362200"/>
                  <a:chExt cx="533400" cy="609600"/>
                </a:xfrm>
              </p:grpSpPr>
              <p:sp>
                <p:nvSpPr>
                  <p:cNvPr id="95" name="Oval 94"/>
                  <p:cNvSpPr/>
                  <p:nvPr/>
                </p:nvSpPr>
                <p:spPr>
                  <a:xfrm>
                    <a:off x="6705600" y="23622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96" name="Oval 95"/>
                  <p:cNvSpPr/>
                  <p:nvPr/>
                </p:nvSpPr>
                <p:spPr>
                  <a:xfrm>
                    <a:off x="68580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70104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2" name="Straight Connector 91"/>
                <p:cNvCxnSpPr>
                  <a:stCxn id="95" idx="4"/>
                </p:cNvCxnSpPr>
                <p:nvPr/>
              </p:nvCxnSpPr>
              <p:spPr>
                <a:xfrm rot="5400000">
                  <a:off x="6310479" y="3290722"/>
                  <a:ext cx="990600" cy="479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Freeform 92"/>
                <p:cNvSpPr/>
                <p:nvPr/>
              </p:nvSpPr>
              <p:spPr>
                <a:xfrm>
                  <a:off x="6734629" y="3705981"/>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Freeform 93"/>
                <p:cNvSpPr/>
                <p:nvPr/>
              </p:nvSpPr>
              <p:spPr>
                <a:xfrm>
                  <a:off x="6781800" y="3657600"/>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5" name="Group 76"/>
              <p:cNvGrpSpPr/>
              <p:nvPr/>
            </p:nvGrpSpPr>
            <p:grpSpPr>
              <a:xfrm>
                <a:off x="6400800" y="3912158"/>
                <a:ext cx="990600" cy="736042"/>
                <a:chOff x="6400800" y="3912158"/>
                <a:chExt cx="990600" cy="736042"/>
              </a:xfrm>
            </p:grpSpPr>
            <p:sp>
              <p:nvSpPr>
                <p:cNvPr id="88" name="Rectangle 87"/>
                <p:cNvSpPr/>
                <p:nvPr/>
              </p:nvSpPr>
              <p:spPr>
                <a:xfrm>
                  <a:off x="6400800" y="4572000"/>
                  <a:ext cx="9906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6400800" y="4495800"/>
                  <a:ext cx="4572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rot="18327663">
                  <a:off x="6656678" y="4231661"/>
                  <a:ext cx="684726"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6" name="Freeform 85"/>
              <p:cNvSpPr/>
              <p:nvPr/>
            </p:nvSpPr>
            <p:spPr>
              <a:xfrm>
                <a:off x="5979886" y="3962400"/>
                <a:ext cx="551543" cy="590247"/>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7" name="Freeform 86"/>
              <p:cNvSpPr/>
              <p:nvPr/>
            </p:nvSpPr>
            <p:spPr>
              <a:xfrm>
                <a:off x="6012180" y="3886200"/>
                <a:ext cx="551543" cy="630161"/>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82" name="Oval 81"/>
            <p:cNvSpPr>
              <a:spLocks noChangeAspect="1"/>
            </p:cNvSpPr>
            <p:nvPr/>
          </p:nvSpPr>
          <p:spPr>
            <a:xfrm>
              <a:off x="6759575" y="4911725"/>
              <a:ext cx="102563" cy="10256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28800" y="1600200"/>
            <a:ext cx="7315200" cy="1905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itle 44"/>
          <p:cNvSpPr>
            <a:spLocks noGrp="1"/>
          </p:cNvSpPr>
          <p:nvPr>
            <p:ph type="title"/>
          </p:nvPr>
        </p:nvSpPr>
        <p:spPr/>
        <p:txBody>
          <a:bodyPr>
            <a:noAutofit/>
          </a:bodyPr>
          <a:lstStyle/>
          <a:p>
            <a:r>
              <a:rPr lang="en-US" sz="2400" dirty="0" smtClean="0">
                <a:solidFill>
                  <a:srgbClr val="000000"/>
                </a:solidFill>
              </a:rPr>
              <a:t>Moves created actual &amp; psychological </a:t>
            </a:r>
            <a:r>
              <a:rPr lang="en-US" sz="5400" dirty="0" smtClean="0">
                <a:solidFill>
                  <a:srgbClr val="000000"/>
                </a:solidFill>
              </a:rPr>
              <a:t>distance</a:t>
            </a:r>
            <a:endParaRPr lang="en-US" sz="2400" dirty="0"/>
          </a:p>
        </p:txBody>
      </p:sp>
      <p:sp>
        <p:nvSpPr>
          <p:cNvPr id="3" name="Slide Number Placeholder 2"/>
          <p:cNvSpPr>
            <a:spLocks noGrp="1"/>
          </p:cNvSpPr>
          <p:nvPr>
            <p:ph type="sldNum" sz="quarter" idx="12"/>
          </p:nvPr>
        </p:nvSpPr>
        <p:spPr/>
        <p:txBody>
          <a:bodyPr/>
          <a:lstStyle/>
          <a:p>
            <a:fld id="{0B5E3D69-60E1-4CEA-B6B1-7331B2A1207E}" type="slidenum">
              <a:rPr lang="en-US" smtClean="0"/>
              <a:pPr/>
              <a:t>13</a:t>
            </a:fld>
            <a:endParaRPr lang="en-US"/>
          </a:p>
        </p:txBody>
      </p:sp>
      <p:sp>
        <p:nvSpPr>
          <p:cNvPr id="4" name="Content Placeholder 3"/>
          <p:cNvSpPr>
            <a:spLocks noGrp="1"/>
          </p:cNvSpPr>
          <p:nvPr>
            <p:ph idx="4294967295"/>
          </p:nvPr>
        </p:nvSpPr>
        <p:spPr>
          <a:xfrm>
            <a:off x="2286000" y="1752600"/>
            <a:ext cx="6858000" cy="2133600"/>
          </a:xfrm>
          <a:noFill/>
        </p:spPr>
        <p:txBody>
          <a:bodyPr>
            <a:normAutofit/>
          </a:bodyPr>
          <a:lstStyle/>
          <a:p>
            <a:r>
              <a:rPr lang="en-US" sz="2400" i="1" dirty="0" smtClean="0"/>
              <a:t>[This] guy moved to [new university], and I really don't know if he was involved with the grant after that. Like, I did not have any interaction with him. That's why I'm blanking on his name. </a:t>
            </a:r>
            <a:endParaRPr lang="en-US" sz="2400" dirty="0"/>
          </a:p>
        </p:txBody>
      </p:sp>
      <p:grpSp>
        <p:nvGrpSpPr>
          <p:cNvPr id="10" name="Group 61"/>
          <p:cNvGrpSpPr>
            <a:grpSpLocks noChangeAspect="1"/>
          </p:cNvGrpSpPr>
          <p:nvPr/>
        </p:nvGrpSpPr>
        <p:grpSpPr>
          <a:xfrm>
            <a:off x="3429000" y="4267200"/>
            <a:ext cx="990600" cy="1760826"/>
            <a:chOff x="6400800" y="152400"/>
            <a:chExt cx="1600200" cy="2844411"/>
          </a:xfrm>
        </p:grpSpPr>
        <p:sp>
          <p:nvSpPr>
            <p:cNvPr id="11" name="Cloud 10"/>
            <p:cNvSpPr/>
            <p:nvPr/>
          </p:nvSpPr>
          <p:spPr>
            <a:xfrm>
              <a:off x="7010400" y="152400"/>
              <a:ext cx="990600" cy="685800"/>
            </a:xfrm>
            <a:prstGeom prst="cloud">
              <a:avLst/>
            </a:prstGeom>
            <a:ln>
              <a:solidFill>
                <a:schemeClr val="tx1">
                  <a:alpha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2" name="Straight Connector 11"/>
            <p:cNvCxnSpPr/>
            <p:nvPr/>
          </p:nvCxnSpPr>
          <p:spPr>
            <a:xfrm rot="5400000">
              <a:off x="7277100" y="2247900"/>
              <a:ext cx="533400" cy="0"/>
            </a:xfrm>
            <a:prstGeom prst="line">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cxnSp>
        <p:sp>
          <p:nvSpPr>
            <p:cNvPr id="13" name="Chord 12"/>
            <p:cNvSpPr/>
            <p:nvPr/>
          </p:nvSpPr>
          <p:spPr>
            <a:xfrm rot="5745592">
              <a:off x="6319649" y="1587111"/>
              <a:ext cx="2209800" cy="609600"/>
            </a:xfrm>
            <a:prstGeom prst="chord">
              <a:avLst>
                <a:gd name="adj1" fmla="val 4322162"/>
                <a:gd name="adj2" fmla="val 17348753"/>
              </a:avLst>
            </a:prstGeom>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ube 13"/>
            <p:cNvSpPr/>
            <p:nvPr/>
          </p:nvSpPr>
          <p:spPr>
            <a:xfrm>
              <a:off x="6400800" y="1066800"/>
              <a:ext cx="838200" cy="838200"/>
            </a:xfrm>
            <a:prstGeom prst="cube">
              <a:avLst/>
            </a:prstGeom>
            <a:solidFill>
              <a:srgbClr val="86695C"/>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7086600" y="1447800"/>
              <a:ext cx="152400" cy="76200"/>
            </a:xfrm>
            <a:prstGeom prst="ellipse">
              <a:avLst/>
            </a:prstGeom>
            <a:solidFill>
              <a:schemeClr val="bg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7239000" y="228600"/>
              <a:ext cx="533400" cy="609600"/>
            </a:xfrm>
            <a:prstGeom prst="ellipse">
              <a:avLst/>
            </a:prstGeom>
            <a:solidFill>
              <a:schemeClr val="bg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17" name="Straight Connector 16"/>
            <p:cNvCxnSpPr/>
            <p:nvPr/>
          </p:nvCxnSpPr>
          <p:spPr>
            <a:xfrm rot="5400000">
              <a:off x="6972300" y="2247900"/>
              <a:ext cx="533400" cy="0"/>
            </a:xfrm>
            <a:prstGeom prst="line">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cxnSp>
        <p:sp>
          <p:nvSpPr>
            <p:cNvPr id="18" name="Arc 17"/>
            <p:cNvSpPr/>
            <p:nvPr/>
          </p:nvSpPr>
          <p:spPr>
            <a:xfrm rot="11126420" flipH="1">
              <a:off x="6808810" y="876562"/>
              <a:ext cx="838200" cy="609600"/>
            </a:xfrm>
            <a:prstGeom prst="arc">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sp>
          <p:nvSpPr>
            <p:cNvPr id="19" name="Arc 18"/>
            <p:cNvSpPr/>
            <p:nvPr/>
          </p:nvSpPr>
          <p:spPr>
            <a:xfrm rot="8287328">
              <a:off x="7307776" y="332542"/>
              <a:ext cx="457200" cy="381000"/>
            </a:xfrm>
            <a:prstGeom prst="arc">
              <a:avLst>
                <a:gd name="adj1" fmla="val 16200000"/>
                <a:gd name="adj2" fmla="val 21006187"/>
              </a:avLst>
            </a:prstGeom>
            <a:ln w="19050">
              <a:solidFill>
                <a:schemeClr val="tx1">
                  <a:alpha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Oval 19"/>
            <p:cNvSpPr/>
            <p:nvPr/>
          </p:nvSpPr>
          <p:spPr>
            <a:xfrm>
              <a:off x="7391400" y="457200"/>
              <a:ext cx="76200" cy="76200"/>
            </a:xfrm>
            <a:prstGeom prst="ellipse">
              <a:avLst/>
            </a:prstGeom>
            <a:solidFill>
              <a:schemeClr val="tx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543800" y="457200"/>
              <a:ext cx="76200" cy="76200"/>
            </a:xfrm>
            <a:prstGeom prst="ellipse">
              <a:avLst/>
            </a:prstGeom>
            <a:solidFill>
              <a:schemeClr val="tx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79"/>
          <p:cNvGrpSpPr>
            <a:grpSpLocks noChangeAspect="1"/>
          </p:cNvGrpSpPr>
          <p:nvPr/>
        </p:nvGrpSpPr>
        <p:grpSpPr>
          <a:xfrm>
            <a:off x="5869046" y="4038600"/>
            <a:ext cx="1598554" cy="2362200"/>
            <a:chOff x="5486400" y="2899961"/>
            <a:chExt cx="1905000" cy="2815039"/>
          </a:xfrm>
        </p:grpSpPr>
        <p:grpSp>
          <p:nvGrpSpPr>
            <p:cNvPr id="23" name="Group 49"/>
            <p:cNvGrpSpPr>
              <a:grpSpLocks noChangeAspect="1"/>
            </p:cNvGrpSpPr>
            <p:nvPr/>
          </p:nvGrpSpPr>
          <p:grpSpPr>
            <a:xfrm>
              <a:off x="5486400" y="3808656"/>
              <a:ext cx="888216" cy="1677744"/>
              <a:chOff x="6324600" y="2971800"/>
              <a:chExt cx="685799" cy="1295400"/>
            </a:xfrm>
          </p:grpSpPr>
          <p:sp>
            <p:nvSpPr>
              <p:cNvPr id="40" name="Freeform 39"/>
              <p:cNvSpPr/>
              <p:nvPr/>
            </p:nvSpPr>
            <p:spPr>
              <a:xfrm>
                <a:off x="6324600" y="2971800"/>
                <a:ext cx="685799" cy="930124"/>
              </a:xfrm>
              <a:custGeom>
                <a:avLst/>
                <a:gdLst>
                  <a:gd name="connsiteX0" fmla="*/ 0 w 1190171"/>
                  <a:gd name="connsiteY0" fmla="*/ 0 h 1768324"/>
                  <a:gd name="connsiteX1" fmla="*/ 217714 w 1190171"/>
                  <a:gd name="connsiteY1" fmla="*/ 1494972 h 1768324"/>
                  <a:gd name="connsiteX2" fmla="*/ 1190171 w 1190171"/>
                  <a:gd name="connsiteY2" fmla="*/ 1640114 h 1768324"/>
                </a:gdLst>
                <a:ahLst/>
                <a:cxnLst>
                  <a:cxn ang="0">
                    <a:pos x="connsiteX0" y="connsiteY0"/>
                  </a:cxn>
                  <a:cxn ang="0">
                    <a:pos x="connsiteX1" y="connsiteY1"/>
                  </a:cxn>
                  <a:cxn ang="0">
                    <a:pos x="connsiteX2" y="connsiteY2"/>
                  </a:cxn>
                </a:cxnLst>
                <a:rect l="l" t="t" r="r" b="b"/>
                <a:pathLst>
                  <a:path w="1190171" h="1768324">
                    <a:moveTo>
                      <a:pt x="0" y="0"/>
                    </a:moveTo>
                    <a:cubicBezTo>
                      <a:pt x="9676" y="610810"/>
                      <a:pt x="19352" y="1221620"/>
                      <a:pt x="217714" y="1494972"/>
                    </a:cubicBezTo>
                    <a:cubicBezTo>
                      <a:pt x="416076" y="1768324"/>
                      <a:pt x="803123" y="1704219"/>
                      <a:pt x="1190171" y="1640114"/>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Connector 40"/>
              <p:cNvCxnSpPr/>
              <p:nvPr/>
            </p:nvCxnSpPr>
            <p:spPr>
              <a:xfrm rot="5400000">
                <a:off x="64008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flipH="1">
                <a:off x="66294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oup 60"/>
            <p:cNvGrpSpPr>
              <a:grpSpLocks noChangeAspect="1"/>
            </p:cNvGrpSpPr>
            <p:nvPr/>
          </p:nvGrpSpPr>
          <p:grpSpPr>
            <a:xfrm>
              <a:off x="5651577" y="2899963"/>
              <a:ext cx="1054035" cy="2815041"/>
              <a:chOff x="6563057" y="2209800"/>
              <a:chExt cx="813828" cy="2173515"/>
            </a:xfrm>
          </p:grpSpPr>
          <p:grpSp>
            <p:nvGrpSpPr>
              <p:cNvPr id="31" name="Group 55"/>
              <p:cNvGrpSpPr/>
              <p:nvPr/>
            </p:nvGrpSpPr>
            <p:grpSpPr>
              <a:xfrm>
                <a:off x="6563057" y="2209800"/>
                <a:ext cx="538782" cy="609600"/>
                <a:chOff x="6705600" y="2362200"/>
                <a:chExt cx="538782" cy="609600"/>
              </a:xfrm>
            </p:grpSpPr>
            <p:grpSp>
              <p:nvGrpSpPr>
                <p:cNvPr id="35" name="Group 53"/>
                <p:cNvGrpSpPr/>
                <p:nvPr/>
              </p:nvGrpSpPr>
              <p:grpSpPr>
                <a:xfrm>
                  <a:off x="6705600" y="2362200"/>
                  <a:ext cx="533400" cy="609600"/>
                  <a:chOff x="6705600" y="2362200"/>
                  <a:chExt cx="533400" cy="609600"/>
                </a:xfrm>
              </p:grpSpPr>
              <p:sp>
                <p:nvSpPr>
                  <p:cNvPr id="37" name="Oval 36"/>
                  <p:cNvSpPr/>
                  <p:nvPr/>
                </p:nvSpPr>
                <p:spPr>
                  <a:xfrm>
                    <a:off x="6705600" y="23622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38" name="Oval 37"/>
                  <p:cNvSpPr/>
                  <p:nvPr/>
                </p:nvSpPr>
                <p:spPr>
                  <a:xfrm>
                    <a:off x="68580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70104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Arc 35"/>
                <p:cNvSpPr/>
                <p:nvPr/>
              </p:nvSpPr>
              <p:spPr>
                <a:xfrm rot="8491453">
                  <a:off x="6787183" y="2463067"/>
                  <a:ext cx="457199" cy="381000"/>
                </a:xfrm>
                <a:prstGeom prst="arc">
                  <a:avLst>
                    <a:gd name="adj1" fmla="val 19216009"/>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32" name="Straight Connector 31"/>
              <p:cNvCxnSpPr>
                <a:stCxn id="37" idx="4"/>
              </p:cNvCxnSpPr>
              <p:nvPr/>
            </p:nvCxnSpPr>
            <p:spPr>
              <a:xfrm rot="5400000">
                <a:off x="6310479" y="3290722"/>
                <a:ext cx="990600" cy="479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Freeform 32"/>
              <p:cNvSpPr/>
              <p:nvPr/>
            </p:nvSpPr>
            <p:spPr>
              <a:xfrm>
                <a:off x="6734629" y="3705981"/>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p:nvSpPr>
            <p:spPr>
              <a:xfrm>
                <a:off x="6781800" y="3657600"/>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5" name="Group 76"/>
            <p:cNvGrpSpPr/>
            <p:nvPr/>
          </p:nvGrpSpPr>
          <p:grpSpPr>
            <a:xfrm>
              <a:off x="6400800" y="3912158"/>
              <a:ext cx="990600" cy="736042"/>
              <a:chOff x="6400800" y="3912158"/>
              <a:chExt cx="990600" cy="736042"/>
            </a:xfrm>
          </p:grpSpPr>
          <p:sp>
            <p:nvSpPr>
              <p:cNvPr id="28" name="Rectangle 27"/>
              <p:cNvSpPr/>
              <p:nvPr/>
            </p:nvSpPr>
            <p:spPr>
              <a:xfrm>
                <a:off x="6400800" y="4572000"/>
                <a:ext cx="9906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400800" y="4495800"/>
                <a:ext cx="4572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18327663">
                <a:off x="6656678" y="4231661"/>
                <a:ext cx="684726"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Freeform 25"/>
            <p:cNvSpPr/>
            <p:nvPr/>
          </p:nvSpPr>
          <p:spPr>
            <a:xfrm>
              <a:off x="5979886" y="3962400"/>
              <a:ext cx="551544" cy="590247"/>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Freeform 26"/>
            <p:cNvSpPr/>
            <p:nvPr/>
          </p:nvSpPr>
          <p:spPr>
            <a:xfrm>
              <a:off x="6012180" y="3886200"/>
              <a:ext cx="551543" cy="630161"/>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3" name="Rectangle 42"/>
          <p:cNvSpPr/>
          <p:nvPr/>
        </p:nvSpPr>
        <p:spPr>
          <a:xfrm>
            <a:off x="3048000" y="4191000"/>
            <a:ext cx="1676400" cy="1752600"/>
          </a:xfrm>
          <a:prstGeom prst="rect">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loud Callout 43"/>
          <p:cNvSpPr/>
          <p:nvPr/>
        </p:nvSpPr>
        <p:spPr>
          <a:xfrm>
            <a:off x="2590800" y="3657600"/>
            <a:ext cx="2819400" cy="2590800"/>
          </a:xfrm>
          <a:prstGeom prst="cloudCallout">
            <a:avLst>
              <a:gd name="adj1" fmla="val 66401"/>
              <a:gd name="adj2" fmla="val -291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920E3685-86B1-4156-A00E-175672F10372}" type="slidenum">
              <a:rPr lang="en-US" smtClean="0"/>
              <a:pPr/>
              <a:t>14</a:t>
            </a:fld>
            <a:endParaRPr lang="en-US" dirty="0"/>
          </a:p>
        </p:txBody>
      </p:sp>
      <p:sp>
        <p:nvSpPr>
          <p:cNvPr id="5" name="Rectangle 4"/>
          <p:cNvSpPr/>
          <p:nvPr/>
        </p:nvSpPr>
        <p:spPr>
          <a:xfrm>
            <a:off x="1828800" y="1600200"/>
            <a:ext cx="7315200" cy="1905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057400" y="1752600"/>
            <a:ext cx="6781800" cy="1676400"/>
          </a:xfrm>
        </p:spPr>
        <p:txBody>
          <a:bodyPr>
            <a:normAutofit/>
          </a:bodyPr>
          <a:lstStyle/>
          <a:p>
            <a:r>
              <a:rPr lang="en-US" sz="2400" i="1" dirty="0" smtClean="0"/>
              <a:t>[He] relocated… so that sort of extended what would have been a four institution project to a five institution project, and we ended up incorporating his new junior colleague.</a:t>
            </a:r>
          </a:p>
          <a:p>
            <a:endParaRPr lang="en-US" sz="2400" dirty="0"/>
          </a:p>
        </p:txBody>
      </p:sp>
      <p:grpSp>
        <p:nvGrpSpPr>
          <p:cNvPr id="6" name="Group 61"/>
          <p:cNvGrpSpPr>
            <a:grpSpLocks noChangeAspect="1"/>
          </p:cNvGrpSpPr>
          <p:nvPr/>
        </p:nvGrpSpPr>
        <p:grpSpPr>
          <a:xfrm>
            <a:off x="6096000" y="3886200"/>
            <a:ext cx="1305732" cy="3115308"/>
            <a:chOff x="6808810" y="152400"/>
            <a:chExt cx="1192190" cy="2844411"/>
          </a:xfrm>
        </p:grpSpPr>
        <p:sp>
          <p:nvSpPr>
            <p:cNvPr id="7" name="Cloud 6"/>
            <p:cNvSpPr/>
            <p:nvPr/>
          </p:nvSpPr>
          <p:spPr>
            <a:xfrm>
              <a:off x="7010400" y="152400"/>
              <a:ext cx="990600" cy="685800"/>
            </a:xfrm>
            <a:prstGeom prst="cloud">
              <a:avLst/>
            </a:prstGeom>
            <a:ln>
              <a:solidFill>
                <a:schemeClr val="tx1">
                  <a:alpha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 name="Straight Connector 7"/>
            <p:cNvCxnSpPr/>
            <p:nvPr/>
          </p:nvCxnSpPr>
          <p:spPr>
            <a:xfrm rot="5400000">
              <a:off x="7277100" y="2247900"/>
              <a:ext cx="533400" cy="0"/>
            </a:xfrm>
            <a:prstGeom prst="line">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cxnSp>
        <p:sp>
          <p:nvSpPr>
            <p:cNvPr id="9" name="Chord 8"/>
            <p:cNvSpPr/>
            <p:nvPr/>
          </p:nvSpPr>
          <p:spPr>
            <a:xfrm rot="5745592">
              <a:off x="6319649" y="1587111"/>
              <a:ext cx="2209800" cy="609600"/>
            </a:xfrm>
            <a:prstGeom prst="chord">
              <a:avLst>
                <a:gd name="adj1" fmla="val 4322162"/>
                <a:gd name="adj2" fmla="val 17348753"/>
              </a:avLst>
            </a:prstGeom>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086600" y="1447800"/>
              <a:ext cx="152400" cy="76200"/>
            </a:xfrm>
            <a:prstGeom prst="ellipse">
              <a:avLst/>
            </a:prstGeom>
            <a:solidFill>
              <a:schemeClr val="bg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7239000" y="228600"/>
              <a:ext cx="533400" cy="609600"/>
            </a:xfrm>
            <a:prstGeom prst="ellipse">
              <a:avLst/>
            </a:prstGeom>
            <a:solidFill>
              <a:schemeClr val="bg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13" name="Straight Connector 12"/>
            <p:cNvCxnSpPr/>
            <p:nvPr/>
          </p:nvCxnSpPr>
          <p:spPr>
            <a:xfrm rot="5400000">
              <a:off x="6972300" y="2247900"/>
              <a:ext cx="533400" cy="0"/>
            </a:xfrm>
            <a:prstGeom prst="line">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11126420" flipH="1">
              <a:off x="6808810" y="876562"/>
              <a:ext cx="838200" cy="609600"/>
            </a:xfrm>
            <a:prstGeom prst="arc">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sp>
          <p:nvSpPr>
            <p:cNvPr id="15" name="Arc 14"/>
            <p:cNvSpPr/>
            <p:nvPr/>
          </p:nvSpPr>
          <p:spPr>
            <a:xfrm rot="8287328">
              <a:off x="7307776" y="332542"/>
              <a:ext cx="457200" cy="381000"/>
            </a:xfrm>
            <a:prstGeom prst="arc">
              <a:avLst>
                <a:gd name="adj1" fmla="val 16200000"/>
                <a:gd name="adj2" fmla="val 21006187"/>
              </a:avLst>
            </a:prstGeom>
            <a:ln w="19050">
              <a:solidFill>
                <a:schemeClr val="tx1">
                  <a:alpha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Oval 15"/>
            <p:cNvSpPr/>
            <p:nvPr/>
          </p:nvSpPr>
          <p:spPr>
            <a:xfrm>
              <a:off x="7391400" y="457200"/>
              <a:ext cx="76200" cy="76200"/>
            </a:xfrm>
            <a:prstGeom prst="ellipse">
              <a:avLst/>
            </a:prstGeom>
            <a:solidFill>
              <a:schemeClr val="tx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7543800" y="457200"/>
              <a:ext cx="76200" cy="76200"/>
            </a:xfrm>
            <a:prstGeom prst="ellipse">
              <a:avLst/>
            </a:prstGeom>
            <a:solidFill>
              <a:schemeClr val="tx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56"/>
          <p:cNvGrpSpPr/>
          <p:nvPr/>
        </p:nvGrpSpPr>
        <p:grpSpPr>
          <a:xfrm flipH="1">
            <a:off x="4724404" y="3797206"/>
            <a:ext cx="1219204" cy="2679794"/>
            <a:chOff x="6553196" y="3061839"/>
            <a:chExt cx="1056046" cy="2653161"/>
          </a:xfrm>
        </p:grpSpPr>
        <p:sp>
          <p:nvSpPr>
            <p:cNvPr id="32" name="Oval 31"/>
            <p:cNvSpPr/>
            <p:nvPr/>
          </p:nvSpPr>
          <p:spPr>
            <a:xfrm>
              <a:off x="6781800" y="3124200"/>
              <a:ext cx="579705" cy="6625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33" name="Oval 32"/>
            <p:cNvSpPr/>
            <p:nvPr/>
          </p:nvSpPr>
          <p:spPr>
            <a:xfrm>
              <a:off x="6947430" y="3372645"/>
              <a:ext cx="82815" cy="8281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7113060" y="3372645"/>
              <a:ext cx="82815" cy="8281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p:cNvCxnSpPr/>
            <p:nvPr/>
          </p:nvCxnSpPr>
          <p:spPr>
            <a:xfrm rot="5400000" flipH="1" flipV="1">
              <a:off x="6553200" y="4343400"/>
              <a:ext cx="1066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flipH="1" flipV="1">
              <a:off x="6515100" y="5067300"/>
              <a:ext cx="7620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V="1">
              <a:off x="6705600" y="5257800"/>
              <a:ext cx="83820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0800000">
              <a:off x="70104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a:off x="6553200" y="5562600"/>
              <a:ext cx="15240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7086600" y="3810000"/>
              <a:ext cx="457200" cy="457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7533042" y="3679116"/>
              <a:ext cx="76200" cy="152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rot="5400000">
              <a:off x="6667500" y="4381500"/>
              <a:ext cx="5334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6760284" y="4800600"/>
              <a:ext cx="76200" cy="152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hord 57"/>
            <p:cNvSpPr/>
            <p:nvPr/>
          </p:nvSpPr>
          <p:spPr>
            <a:xfrm rot="7964169">
              <a:off x="6763422" y="3091256"/>
              <a:ext cx="608297" cy="549463"/>
            </a:xfrm>
            <a:prstGeom prst="chord">
              <a:avLst>
                <a:gd name="adj1" fmla="val 3065442"/>
                <a:gd name="adj2" fmla="val 13046100"/>
              </a:avLst>
            </a:prstGeom>
            <a:ln>
              <a:solidFill>
                <a:schemeClr val="accent3">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59" name="Straight Connector 58"/>
            <p:cNvCxnSpPr>
              <a:endCxn id="58" idx="1"/>
            </p:cNvCxnSpPr>
            <p:nvPr/>
          </p:nvCxnSpPr>
          <p:spPr>
            <a:xfrm rot="10800000" flipH="1">
              <a:off x="6553196" y="3313463"/>
              <a:ext cx="779610" cy="39337"/>
            </a:xfrm>
            <a:prstGeom prst="line">
              <a:avLst/>
            </a:prstGeom>
            <a:ln w="28575">
              <a:solidFill>
                <a:schemeClr val="accent3">
                  <a:lumMod val="50000"/>
                </a:schemeClr>
              </a:solidFill>
            </a:ln>
          </p:spPr>
          <p:style>
            <a:lnRef idx="1">
              <a:schemeClr val="accent3"/>
            </a:lnRef>
            <a:fillRef idx="0">
              <a:schemeClr val="accent3"/>
            </a:fillRef>
            <a:effectRef idx="0">
              <a:schemeClr val="accent3"/>
            </a:effectRef>
            <a:fontRef idx="minor">
              <a:schemeClr val="tx1"/>
            </a:fontRef>
          </p:style>
        </p:cxnSp>
        <p:sp>
          <p:nvSpPr>
            <p:cNvPr id="60" name="Arc 59"/>
            <p:cNvSpPr/>
            <p:nvPr/>
          </p:nvSpPr>
          <p:spPr>
            <a:xfrm rot="8491453">
              <a:off x="6856671" y="3233826"/>
              <a:ext cx="496890" cy="414075"/>
            </a:xfrm>
            <a:prstGeom prst="arc">
              <a:avLst>
                <a:gd name="adj1" fmla="val 1777272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Moon 60"/>
            <p:cNvSpPr/>
            <p:nvPr/>
          </p:nvSpPr>
          <p:spPr>
            <a:xfrm rot="5400000">
              <a:off x="6977399" y="3407484"/>
              <a:ext cx="152400" cy="457200"/>
            </a:xfrm>
            <a:prstGeom prst="mo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Title 41"/>
          <p:cNvSpPr>
            <a:spLocks noGrp="1"/>
          </p:cNvSpPr>
          <p:nvPr>
            <p:ph type="title"/>
          </p:nvPr>
        </p:nvSpPr>
        <p:spPr/>
        <p:txBody>
          <a:bodyPr>
            <a:noAutofit/>
          </a:bodyPr>
          <a:lstStyle/>
          <a:p>
            <a:r>
              <a:rPr lang="en-US" sz="2400" dirty="0" smtClean="0">
                <a:solidFill>
                  <a:srgbClr val="000000"/>
                </a:solidFill>
              </a:rPr>
              <a:t>Moves could </a:t>
            </a:r>
            <a:r>
              <a:rPr lang="en-US" sz="5400" dirty="0" smtClean="0">
                <a:solidFill>
                  <a:srgbClr val="000000"/>
                </a:solidFill>
              </a:rPr>
              <a:t>invigorate </a:t>
            </a:r>
            <a:r>
              <a:rPr lang="en-US" sz="2400" dirty="0" smtClean="0">
                <a:solidFill>
                  <a:srgbClr val="000000"/>
                </a:solidFill>
              </a:rPr>
              <a:t>projects</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Design challenges</a:t>
            </a:r>
            <a:endParaRPr lang="en-US" sz="4000" dirty="0"/>
          </a:p>
        </p:txBody>
      </p:sp>
      <p:sp>
        <p:nvSpPr>
          <p:cNvPr id="3" name="Content Placeholder 2"/>
          <p:cNvSpPr>
            <a:spLocks noGrp="1"/>
          </p:cNvSpPr>
          <p:nvPr>
            <p:ph idx="1"/>
          </p:nvPr>
        </p:nvSpPr>
        <p:spPr/>
        <p:txBody>
          <a:bodyPr/>
          <a:lstStyle/>
          <a:p>
            <a:r>
              <a:rPr lang="en-US" dirty="0" smtClean="0"/>
              <a:t>Nobody mentioned helpfulness of technology even when probed.</a:t>
            </a:r>
          </a:p>
          <a:p>
            <a:endParaRPr lang="en-US" dirty="0" smtClean="0"/>
          </a:p>
          <a:p>
            <a:r>
              <a:rPr lang="en-US" dirty="0" smtClean="0"/>
              <a:t>We still need better technology for collaborating over distance and mobility.</a:t>
            </a:r>
          </a:p>
        </p:txBody>
      </p:sp>
      <p:sp>
        <p:nvSpPr>
          <p:cNvPr id="4" name="Slide Number Placeholder 3"/>
          <p:cNvSpPr>
            <a:spLocks noGrp="1"/>
          </p:cNvSpPr>
          <p:nvPr>
            <p:ph type="sldNum" sz="quarter" idx="11"/>
          </p:nvPr>
        </p:nvSpPr>
        <p:spPr/>
        <p:txBody>
          <a:bodyPr/>
          <a:lstStyle/>
          <a:p>
            <a:fld id="{920E3685-86B1-4156-A00E-175672F10372}" type="slidenum">
              <a:rPr lang="en-US" smtClean="0"/>
              <a:pPr/>
              <a:t>15</a:t>
            </a:fld>
            <a:endParaRPr lang="en-US" dirty="0"/>
          </a:p>
        </p:txBody>
      </p:sp>
      <p:grpSp>
        <p:nvGrpSpPr>
          <p:cNvPr id="5" name="Group 4"/>
          <p:cNvGrpSpPr>
            <a:grpSpLocks noChangeAspect="1"/>
          </p:cNvGrpSpPr>
          <p:nvPr/>
        </p:nvGrpSpPr>
        <p:grpSpPr>
          <a:xfrm>
            <a:off x="457200" y="3920438"/>
            <a:ext cx="1135419" cy="2708962"/>
            <a:chOff x="6808810" y="152400"/>
            <a:chExt cx="1192190" cy="2844411"/>
          </a:xfrm>
        </p:grpSpPr>
        <p:sp>
          <p:nvSpPr>
            <p:cNvPr id="6" name="Cloud 5"/>
            <p:cNvSpPr/>
            <p:nvPr/>
          </p:nvSpPr>
          <p:spPr>
            <a:xfrm>
              <a:off x="7010400" y="152400"/>
              <a:ext cx="990600" cy="68580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 name="Straight Connector 6"/>
            <p:cNvCxnSpPr/>
            <p:nvPr/>
          </p:nvCxnSpPr>
          <p:spPr>
            <a:xfrm rot="5400000">
              <a:off x="72771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hord 7"/>
            <p:cNvSpPr/>
            <p:nvPr/>
          </p:nvSpPr>
          <p:spPr>
            <a:xfrm rot="5745592">
              <a:off x="6319649" y="1587111"/>
              <a:ext cx="2209800" cy="609600"/>
            </a:xfrm>
            <a:prstGeom prst="chord">
              <a:avLst>
                <a:gd name="adj1" fmla="val 4322162"/>
                <a:gd name="adj2" fmla="val 173487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086600" y="1447800"/>
              <a:ext cx="152400" cy="76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239000" y="2286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12" name="Straight Connector 11"/>
            <p:cNvCxnSpPr/>
            <p:nvPr/>
          </p:nvCxnSpPr>
          <p:spPr>
            <a:xfrm rot="5400000">
              <a:off x="69723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Arc 12"/>
            <p:cNvSpPr/>
            <p:nvPr/>
          </p:nvSpPr>
          <p:spPr>
            <a:xfrm rot="11126420" flipH="1">
              <a:off x="6808810" y="876562"/>
              <a:ext cx="838200" cy="6096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sp>
          <p:nvSpPr>
            <p:cNvPr id="14" name="Arc 13"/>
            <p:cNvSpPr/>
            <p:nvPr/>
          </p:nvSpPr>
          <p:spPr>
            <a:xfrm rot="8287328">
              <a:off x="7307776" y="332542"/>
              <a:ext cx="457200" cy="381000"/>
            </a:xfrm>
            <a:prstGeom prst="arc">
              <a:avLst>
                <a:gd name="adj1" fmla="val 1620000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Oval 14"/>
            <p:cNvSpPr/>
            <p:nvPr/>
          </p:nvSpPr>
          <p:spPr>
            <a:xfrm>
              <a:off x="73914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75438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79"/>
          <p:cNvGrpSpPr>
            <a:grpSpLocks noChangeAspect="1"/>
          </p:cNvGrpSpPr>
          <p:nvPr/>
        </p:nvGrpSpPr>
        <p:grpSpPr>
          <a:xfrm>
            <a:off x="5486400" y="3962400"/>
            <a:ext cx="1524000" cy="2252031"/>
            <a:chOff x="5486400" y="2899961"/>
            <a:chExt cx="1905000" cy="2815039"/>
          </a:xfrm>
        </p:grpSpPr>
        <p:grpSp>
          <p:nvGrpSpPr>
            <p:cNvPr id="19" name="Group 49"/>
            <p:cNvGrpSpPr>
              <a:grpSpLocks noChangeAspect="1"/>
            </p:cNvGrpSpPr>
            <p:nvPr/>
          </p:nvGrpSpPr>
          <p:grpSpPr>
            <a:xfrm>
              <a:off x="5486400" y="3808656"/>
              <a:ext cx="888216" cy="1677744"/>
              <a:chOff x="6324600" y="2971800"/>
              <a:chExt cx="685799" cy="1295400"/>
            </a:xfrm>
          </p:grpSpPr>
          <p:sp>
            <p:nvSpPr>
              <p:cNvPr id="36" name="Freeform 35"/>
              <p:cNvSpPr/>
              <p:nvPr/>
            </p:nvSpPr>
            <p:spPr>
              <a:xfrm>
                <a:off x="6324600" y="2971800"/>
                <a:ext cx="685799" cy="930124"/>
              </a:xfrm>
              <a:custGeom>
                <a:avLst/>
                <a:gdLst>
                  <a:gd name="connsiteX0" fmla="*/ 0 w 1190171"/>
                  <a:gd name="connsiteY0" fmla="*/ 0 h 1768324"/>
                  <a:gd name="connsiteX1" fmla="*/ 217714 w 1190171"/>
                  <a:gd name="connsiteY1" fmla="*/ 1494972 h 1768324"/>
                  <a:gd name="connsiteX2" fmla="*/ 1190171 w 1190171"/>
                  <a:gd name="connsiteY2" fmla="*/ 1640114 h 1768324"/>
                </a:gdLst>
                <a:ahLst/>
                <a:cxnLst>
                  <a:cxn ang="0">
                    <a:pos x="connsiteX0" y="connsiteY0"/>
                  </a:cxn>
                  <a:cxn ang="0">
                    <a:pos x="connsiteX1" y="connsiteY1"/>
                  </a:cxn>
                  <a:cxn ang="0">
                    <a:pos x="connsiteX2" y="connsiteY2"/>
                  </a:cxn>
                </a:cxnLst>
                <a:rect l="l" t="t" r="r" b="b"/>
                <a:pathLst>
                  <a:path w="1190171" h="1768324">
                    <a:moveTo>
                      <a:pt x="0" y="0"/>
                    </a:moveTo>
                    <a:cubicBezTo>
                      <a:pt x="9676" y="610810"/>
                      <a:pt x="19352" y="1221620"/>
                      <a:pt x="217714" y="1494972"/>
                    </a:cubicBezTo>
                    <a:cubicBezTo>
                      <a:pt x="416076" y="1768324"/>
                      <a:pt x="803123" y="1704219"/>
                      <a:pt x="1190171" y="1640114"/>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7" name="Straight Connector 36"/>
              <p:cNvCxnSpPr/>
              <p:nvPr/>
            </p:nvCxnSpPr>
            <p:spPr>
              <a:xfrm rot="5400000">
                <a:off x="64008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66294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60"/>
            <p:cNvGrpSpPr>
              <a:grpSpLocks noChangeAspect="1"/>
            </p:cNvGrpSpPr>
            <p:nvPr/>
          </p:nvGrpSpPr>
          <p:grpSpPr>
            <a:xfrm>
              <a:off x="5651577" y="2899963"/>
              <a:ext cx="1054035" cy="2815041"/>
              <a:chOff x="6563057" y="2209800"/>
              <a:chExt cx="813828" cy="2173515"/>
            </a:xfrm>
          </p:grpSpPr>
          <p:grpSp>
            <p:nvGrpSpPr>
              <p:cNvPr id="27" name="Group 55"/>
              <p:cNvGrpSpPr/>
              <p:nvPr/>
            </p:nvGrpSpPr>
            <p:grpSpPr>
              <a:xfrm>
                <a:off x="6563057" y="2209800"/>
                <a:ext cx="538789" cy="609600"/>
                <a:chOff x="6705600" y="2362200"/>
                <a:chExt cx="538789" cy="609600"/>
              </a:xfrm>
            </p:grpSpPr>
            <p:grpSp>
              <p:nvGrpSpPr>
                <p:cNvPr id="31" name="Group 53"/>
                <p:cNvGrpSpPr/>
                <p:nvPr/>
              </p:nvGrpSpPr>
              <p:grpSpPr>
                <a:xfrm>
                  <a:off x="6705600" y="2362200"/>
                  <a:ext cx="533400" cy="609600"/>
                  <a:chOff x="6705600" y="2362200"/>
                  <a:chExt cx="533400" cy="609600"/>
                </a:xfrm>
              </p:grpSpPr>
              <p:sp>
                <p:nvSpPr>
                  <p:cNvPr id="33" name="Oval 32"/>
                  <p:cNvSpPr/>
                  <p:nvPr/>
                </p:nvSpPr>
                <p:spPr>
                  <a:xfrm>
                    <a:off x="6705600" y="23622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34" name="Oval 33"/>
                  <p:cNvSpPr/>
                  <p:nvPr/>
                </p:nvSpPr>
                <p:spPr>
                  <a:xfrm>
                    <a:off x="68580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70104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Arc 31"/>
                <p:cNvSpPr/>
                <p:nvPr/>
              </p:nvSpPr>
              <p:spPr>
                <a:xfrm rot="8491453">
                  <a:off x="6787190" y="2463068"/>
                  <a:ext cx="457199" cy="381000"/>
                </a:xfrm>
                <a:prstGeom prst="arc">
                  <a:avLst>
                    <a:gd name="adj1" fmla="val 1777272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8" name="Straight Connector 27"/>
              <p:cNvCxnSpPr>
                <a:stCxn id="33" idx="4"/>
              </p:cNvCxnSpPr>
              <p:nvPr/>
            </p:nvCxnSpPr>
            <p:spPr>
              <a:xfrm rot="5400000">
                <a:off x="6310479" y="3290722"/>
                <a:ext cx="990600" cy="479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a:off x="6734629" y="3705981"/>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Freeform 29"/>
              <p:cNvSpPr/>
              <p:nvPr/>
            </p:nvSpPr>
            <p:spPr>
              <a:xfrm>
                <a:off x="6781800" y="3657600"/>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1" name="Group 76"/>
            <p:cNvGrpSpPr/>
            <p:nvPr/>
          </p:nvGrpSpPr>
          <p:grpSpPr>
            <a:xfrm>
              <a:off x="6400800" y="3912158"/>
              <a:ext cx="990600" cy="736042"/>
              <a:chOff x="6400800" y="3912158"/>
              <a:chExt cx="990600" cy="736042"/>
            </a:xfrm>
          </p:grpSpPr>
          <p:sp>
            <p:nvSpPr>
              <p:cNvPr id="24" name="Rectangle 23"/>
              <p:cNvSpPr/>
              <p:nvPr/>
            </p:nvSpPr>
            <p:spPr>
              <a:xfrm>
                <a:off x="6400800" y="4572000"/>
                <a:ext cx="9906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400800" y="4495800"/>
                <a:ext cx="4572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rot="18327663">
                <a:off x="6656678" y="4231661"/>
                <a:ext cx="684726"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Freeform 21"/>
            <p:cNvSpPr/>
            <p:nvPr/>
          </p:nvSpPr>
          <p:spPr>
            <a:xfrm>
              <a:off x="5979886" y="3962400"/>
              <a:ext cx="551544" cy="590247"/>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Freeform 22"/>
            <p:cNvSpPr/>
            <p:nvPr/>
          </p:nvSpPr>
          <p:spPr>
            <a:xfrm>
              <a:off x="6012180" y="3886200"/>
              <a:ext cx="551543" cy="630161"/>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6" name="Group 55"/>
          <p:cNvGrpSpPr/>
          <p:nvPr/>
        </p:nvGrpSpPr>
        <p:grpSpPr>
          <a:xfrm flipH="1">
            <a:off x="6629400" y="3581400"/>
            <a:ext cx="1140459" cy="3115307"/>
            <a:chOff x="873953" y="3505200"/>
            <a:chExt cx="1140459" cy="3115307"/>
          </a:xfrm>
        </p:grpSpPr>
        <p:sp>
          <p:nvSpPr>
            <p:cNvPr id="57" name="Chord 56"/>
            <p:cNvSpPr/>
            <p:nvPr/>
          </p:nvSpPr>
          <p:spPr>
            <a:xfrm rot="5745592">
              <a:off x="-2347" y="5076549"/>
              <a:ext cx="2420258" cy="667658"/>
            </a:xfrm>
            <a:prstGeom prst="chord">
              <a:avLst>
                <a:gd name="adj1" fmla="val 4322162"/>
                <a:gd name="adj2" fmla="val 17348753"/>
              </a:avLst>
            </a:prstGeom>
            <a:solidFill>
              <a:schemeClr val="tx2">
                <a:lumMod val="20000"/>
                <a:lumOff val="80000"/>
              </a:schemeClr>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5"/>
            <p:cNvGrpSpPr/>
            <p:nvPr/>
          </p:nvGrpSpPr>
          <p:grpSpPr>
            <a:xfrm>
              <a:off x="914400" y="3505200"/>
              <a:ext cx="1100012" cy="2587171"/>
              <a:chOff x="914400" y="3505200"/>
              <a:chExt cx="1100012" cy="2587171"/>
            </a:xfrm>
          </p:grpSpPr>
          <p:sp>
            <p:nvSpPr>
              <p:cNvPr id="59" name="Arc 58"/>
              <p:cNvSpPr/>
              <p:nvPr/>
            </p:nvSpPr>
            <p:spPr>
              <a:xfrm rot="10473580">
                <a:off x="1096382" y="4309214"/>
                <a:ext cx="918030" cy="667657"/>
              </a:xfrm>
              <a:prstGeom prst="arc">
                <a:avLst>
                  <a:gd name="adj1" fmla="val 16200000"/>
                  <a:gd name="adj2" fmla="val 101159"/>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grpSp>
            <p:nvGrpSpPr>
              <p:cNvPr id="60" name="Group 54"/>
              <p:cNvGrpSpPr/>
              <p:nvPr/>
            </p:nvGrpSpPr>
            <p:grpSpPr>
              <a:xfrm>
                <a:off x="914400" y="3505200"/>
                <a:ext cx="827315" cy="2587171"/>
                <a:chOff x="609600" y="3505200"/>
                <a:chExt cx="827315" cy="2587171"/>
              </a:xfrm>
            </p:grpSpPr>
            <p:sp>
              <p:nvSpPr>
                <p:cNvPr id="61" name="Cloud 60"/>
                <p:cNvSpPr/>
                <p:nvPr/>
              </p:nvSpPr>
              <p:spPr>
                <a:xfrm>
                  <a:off x="609600" y="3505200"/>
                  <a:ext cx="685800" cy="293914"/>
                </a:xfrm>
                <a:prstGeom prst="cloud">
                  <a:avLst/>
                </a:prstGeom>
                <a:solidFill>
                  <a:schemeClr val="bg1">
                    <a:lumMod val="65000"/>
                  </a:schemeClr>
                </a:solidFill>
                <a:ln>
                  <a:solidFill>
                    <a:schemeClr val="tx1">
                      <a:alpha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2" name="Straight Connector 61"/>
                <p:cNvCxnSpPr/>
                <p:nvPr/>
              </p:nvCxnSpPr>
              <p:spPr>
                <a:xfrm rot="5400000">
                  <a:off x="741490" y="5800271"/>
                  <a:ext cx="584200" cy="0"/>
                </a:xfrm>
                <a:prstGeom prst="line">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cxnSp>
            <p:sp>
              <p:nvSpPr>
                <p:cNvPr id="63" name="Oval 62"/>
                <p:cNvSpPr/>
                <p:nvPr/>
              </p:nvSpPr>
              <p:spPr>
                <a:xfrm>
                  <a:off x="1270000" y="4920343"/>
                  <a:ext cx="166915" cy="83457"/>
                </a:xfrm>
                <a:prstGeom prst="ellipse">
                  <a:avLst/>
                </a:prstGeom>
                <a:solidFill>
                  <a:schemeClr val="bg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699761" y="3588656"/>
                  <a:ext cx="584201" cy="667657"/>
                </a:xfrm>
                <a:prstGeom prst="ellipse">
                  <a:avLst/>
                </a:prstGeom>
                <a:solidFill>
                  <a:schemeClr val="bg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65" name="Straight Connector 64"/>
                <p:cNvCxnSpPr/>
                <p:nvPr/>
              </p:nvCxnSpPr>
              <p:spPr>
                <a:xfrm rot="5400000">
                  <a:off x="407661" y="5800271"/>
                  <a:ext cx="584200" cy="0"/>
                </a:xfrm>
                <a:prstGeom prst="line">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cxnSp>
            <p:sp>
              <p:nvSpPr>
                <p:cNvPr id="66" name="Arc 65"/>
                <p:cNvSpPr/>
                <p:nvPr/>
              </p:nvSpPr>
              <p:spPr>
                <a:xfrm rot="8287328">
                  <a:off x="775088" y="3702497"/>
                  <a:ext cx="500744" cy="417286"/>
                </a:xfrm>
                <a:prstGeom prst="arc">
                  <a:avLst>
                    <a:gd name="adj1" fmla="val 16200000"/>
                    <a:gd name="adj2" fmla="val 21006187"/>
                  </a:avLst>
                </a:prstGeom>
                <a:ln w="19050">
                  <a:solidFill>
                    <a:schemeClr val="tx1">
                      <a:alpha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Oval 66"/>
                <p:cNvSpPr/>
                <p:nvPr/>
              </p:nvSpPr>
              <p:spPr>
                <a:xfrm>
                  <a:off x="866676" y="3839028"/>
                  <a:ext cx="83457" cy="83457"/>
                </a:xfrm>
                <a:prstGeom prst="ellipse">
                  <a:avLst/>
                </a:prstGeom>
                <a:solidFill>
                  <a:schemeClr val="tx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1033591" y="3839028"/>
                  <a:ext cx="83457" cy="83457"/>
                </a:xfrm>
                <a:prstGeom prst="ellipse">
                  <a:avLst/>
                </a:prstGeom>
                <a:solidFill>
                  <a:schemeClr val="tx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72" name="Group 56"/>
          <p:cNvGrpSpPr/>
          <p:nvPr/>
        </p:nvGrpSpPr>
        <p:grpSpPr>
          <a:xfrm>
            <a:off x="1752600" y="3644806"/>
            <a:ext cx="1066800" cy="2527394"/>
            <a:chOff x="6553196" y="3061839"/>
            <a:chExt cx="1056046" cy="2653161"/>
          </a:xfrm>
        </p:grpSpPr>
        <p:sp>
          <p:nvSpPr>
            <p:cNvPr id="73" name="Oval 72"/>
            <p:cNvSpPr/>
            <p:nvPr/>
          </p:nvSpPr>
          <p:spPr>
            <a:xfrm>
              <a:off x="6781800" y="3124200"/>
              <a:ext cx="579705" cy="6625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74" name="Oval 73"/>
            <p:cNvSpPr/>
            <p:nvPr/>
          </p:nvSpPr>
          <p:spPr>
            <a:xfrm>
              <a:off x="6947430" y="3372645"/>
              <a:ext cx="82815" cy="8281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7113060" y="3372645"/>
              <a:ext cx="82815" cy="8281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p:cNvCxnSpPr/>
            <p:nvPr/>
          </p:nvCxnSpPr>
          <p:spPr>
            <a:xfrm rot="5400000" flipH="1" flipV="1">
              <a:off x="6553200" y="4343400"/>
              <a:ext cx="1066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flipH="1" flipV="1">
              <a:off x="6515100" y="5067300"/>
              <a:ext cx="7620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V="1">
              <a:off x="6705600" y="5257800"/>
              <a:ext cx="83820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0800000">
              <a:off x="70104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0800000">
              <a:off x="6553200" y="5562600"/>
              <a:ext cx="15240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a:off x="7086600" y="3810000"/>
              <a:ext cx="457200" cy="457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Oval 81"/>
            <p:cNvSpPr/>
            <p:nvPr/>
          </p:nvSpPr>
          <p:spPr>
            <a:xfrm>
              <a:off x="7533042" y="3679116"/>
              <a:ext cx="76200" cy="152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Connector 82"/>
            <p:cNvCxnSpPr/>
            <p:nvPr/>
          </p:nvCxnSpPr>
          <p:spPr>
            <a:xfrm rot="5400000">
              <a:off x="6667500" y="4381500"/>
              <a:ext cx="5334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Oval 83"/>
            <p:cNvSpPr/>
            <p:nvPr/>
          </p:nvSpPr>
          <p:spPr>
            <a:xfrm>
              <a:off x="6760284" y="4800600"/>
              <a:ext cx="76200" cy="152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Chord 84"/>
            <p:cNvSpPr/>
            <p:nvPr/>
          </p:nvSpPr>
          <p:spPr>
            <a:xfrm rot="7964169">
              <a:off x="6763422" y="3091256"/>
              <a:ext cx="608297" cy="549463"/>
            </a:xfrm>
            <a:prstGeom prst="chord">
              <a:avLst>
                <a:gd name="adj1" fmla="val 3065442"/>
                <a:gd name="adj2" fmla="val 13046100"/>
              </a:avLst>
            </a:prstGeom>
            <a:ln>
              <a:solidFill>
                <a:schemeClr val="accent3">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86" name="Straight Connector 85"/>
            <p:cNvCxnSpPr>
              <a:endCxn id="85" idx="1"/>
            </p:cNvCxnSpPr>
            <p:nvPr/>
          </p:nvCxnSpPr>
          <p:spPr>
            <a:xfrm rot="10800000" flipH="1">
              <a:off x="6553196" y="3313463"/>
              <a:ext cx="779610" cy="39337"/>
            </a:xfrm>
            <a:prstGeom prst="line">
              <a:avLst/>
            </a:prstGeom>
            <a:ln w="28575">
              <a:solidFill>
                <a:schemeClr val="accent3">
                  <a:lumMod val="50000"/>
                </a:schemeClr>
              </a:solidFill>
            </a:ln>
          </p:spPr>
          <p:style>
            <a:lnRef idx="1">
              <a:schemeClr val="accent3"/>
            </a:lnRef>
            <a:fillRef idx="0">
              <a:schemeClr val="accent3"/>
            </a:fillRef>
            <a:effectRef idx="0">
              <a:schemeClr val="accent3"/>
            </a:effectRef>
            <a:fontRef idx="minor">
              <a:schemeClr val="tx1"/>
            </a:fontRef>
          </p:style>
        </p:cxnSp>
        <p:sp>
          <p:nvSpPr>
            <p:cNvPr id="87" name="Arc 86"/>
            <p:cNvSpPr/>
            <p:nvPr/>
          </p:nvSpPr>
          <p:spPr>
            <a:xfrm rot="8491453">
              <a:off x="6856671" y="3233826"/>
              <a:ext cx="496890" cy="414075"/>
            </a:xfrm>
            <a:prstGeom prst="arc">
              <a:avLst>
                <a:gd name="adj1" fmla="val 1777272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8" name="Moon 87"/>
            <p:cNvSpPr/>
            <p:nvPr/>
          </p:nvSpPr>
          <p:spPr>
            <a:xfrm rot="5400000">
              <a:off x="6977399" y="3407484"/>
              <a:ext cx="152400" cy="457200"/>
            </a:xfrm>
            <a:prstGeom prst="mo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ounded Rectangle 90"/>
          <p:cNvSpPr/>
          <p:nvPr/>
        </p:nvSpPr>
        <p:spPr>
          <a:xfrm>
            <a:off x="1932296" y="3505200"/>
            <a:ext cx="1371600" cy="17526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1143000"/>
            <a:ext cx="9144000" cy="1905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Project organization strategies</a:t>
            </a:r>
            <a:endParaRPr lang="en-US" dirty="0"/>
          </a:p>
        </p:txBody>
      </p:sp>
      <p:sp>
        <p:nvSpPr>
          <p:cNvPr id="3" name="Content Placeholder 2"/>
          <p:cNvSpPr>
            <a:spLocks noGrp="1"/>
          </p:cNvSpPr>
          <p:nvPr>
            <p:ph idx="1"/>
          </p:nvPr>
        </p:nvSpPr>
        <p:spPr>
          <a:xfrm>
            <a:off x="381000" y="1219200"/>
            <a:ext cx="8229600" cy="4906963"/>
          </a:xfrm>
        </p:spPr>
        <p:txBody>
          <a:bodyPr/>
          <a:lstStyle/>
          <a:p>
            <a:pPr marL="0" indent="0"/>
            <a:r>
              <a:rPr lang="en-US" sz="2400" i="1" dirty="0" smtClean="0"/>
              <a:t>One </a:t>
            </a:r>
            <a:r>
              <a:rPr lang="en-US" sz="2400" i="1" dirty="0" smtClean="0"/>
              <a:t>of the things that worked really well is the various PIs, co-PIs, had relatively discreet but complementary activities. So there wasn’t a lot of day-to-day interdependence between the projects, which I think works really well in this kind of research. </a:t>
            </a:r>
            <a:endParaRPr lang="en-US" i="1" dirty="0" smtClean="0"/>
          </a:p>
          <a:p>
            <a:endParaRPr lang="en-US" dirty="0"/>
          </a:p>
        </p:txBody>
      </p:sp>
      <p:sp>
        <p:nvSpPr>
          <p:cNvPr id="4" name="Slide Number Placeholder 3"/>
          <p:cNvSpPr>
            <a:spLocks noGrp="1"/>
          </p:cNvSpPr>
          <p:nvPr>
            <p:ph type="sldNum" sz="quarter" idx="11"/>
          </p:nvPr>
        </p:nvSpPr>
        <p:spPr/>
        <p:txBody>
          <a:bodyPr/>
          <a:lstStyle/>
          <a:p>
            <a:fld id="{920E3685-86B1-4156-A00E-175672F10372}" type="slidenum">
              <a:rPr lang="en-US" smtClean="0"/>
              <a:pPr/>
              <a:t>16</a:t>
            </a:fld>
            <a:endParaRPr lang="en-US" dirty="0"/>
          </a:p>
        </p:txBody>
      </p:sp>
      <p:grpSp>
        <p:nvGrpSpPr>
          <p:cNvPr id="6" name="Group 5"/>
          <p:cNvGrpSpPr>
            <a:grpSpLocks noChangeAspect="1"/>
          </p:cNvGrpSpPr>
          <p:nvPr/>
        </p:nvGrpSpPr>
        <p:grpSpPr>
          <a:xfrm>
            <a:off x="2160896" y="3581400"/>
            <a:ext cx="838200" cy="1905000"/>
            <a:chOff x="6808810" y="152400"/>
            <a:chExt cx="1192190" cy="2844411"/>
          </a:xfrm>
        </p:grpSpPr>
        <p:sp>
          <p:nvSpPr>
            <p:cNvPr id="7" name="Cloud 6"/>
            <p:cNvSpPr/>
            <p:nvPr/>
          </p:nvSpPr>
          <p:spPr>
            <a:xfrm>
              <a:off x="7010400" y="152400"/>
              <a:ext cx="990600" cy="68580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 name="Straight Connector 7"/>
            <p:cNvCxnSpPr/>
            <p:nvPr/>
          </p:nvCxnSpPr>
          <p:spPr>
            <a:xfrm rot="5400000">
              <a:off x="72771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hord 8"/>
            <p:cNvSpPr/>
            <p:nvPr/>
          </p:nvSpPr>
          <p:spPr>
            <a:xfrm rot="5745592">
              <a:off x="6319649" y="1587111"/>
              <a:ext cx="2209800" cy="609600"/>
            </a:xfrm>
            <a:prstGeom prst="chord">
              <a:avLst>
                <a:gd name="adj1" fmla="val 4322162"/>
                <a:gd name="adj2" fmla="val 173487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086600" y="1447800"/>
              <a:ext cx="152400" cy="76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239000" y="2286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12" name="Straight Connector 11"/>
            <p:cNvCxnSpPr/>
            <p:nvPr/>
          </p:nvCxnSpPr>
          <p:spPr>
            <a:xfrm rot="5400000">
              <a:off x="69723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Arc 12"/>
            <p:cNvSpPr/>
            <p:nvPr/>
          </p:nvSpPr>
          <p:spPr>
            <a:xfrm rot="11126420" flipH="1">
              <a:off x="6808810" y="876562"/>
              <a:ext cx="838200" cy="6096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sp>
          <p:nvSpPr>
            <p:cNvPr id="14" name="Arc 13"/>
            <p:cNvSpPr/>
            <p:nvPr/>
          </p:nvSpPr>
          <p:spPr>
            <a:xfrm rot="8287328">
              <a:off x="7307776" y="332542"/>
              <a:ext cx="457200" cy="381000"/>
            </a:xfrm>
            <a:prstGeom prst="arc">
              <a:avLst>
                <a:gd name="adj1" fmla="val 1620000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Oval 14"/>
            <p:cNvSpPr/>
            <p:nvPr/>
          </p:nvSpPr>
          <p:spPr>
            <a:xfrm>
              <a:off x="73914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75438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84"/>
          <p:cNvGrpSpPr/>
          <p:nvPr/>
        </p:nvGrpSpPr>
        <p:grpSpPr>
          <a:xfrm>
            <a:off x="4904096" y="3505200"/>
            <a:ext cx="1371600" cy="1752600"/>
            <a:chOff x="7391400" y="3810000"/>
            <a:chExt cx="1371600" cy="1752600"/>
          </a:xfrm>
        </p:grpSpPr>
        <p:sp>
          <p:nvSpPr>
            <p:cNvPr id="84" name="Rounded Rectangle 83"/>
            <p:cNvSpPr/>
            <p:nvPr/>
          </p:nvSpPr>
          <p:spPr>
            <a:xfrm>
              <a:off x="7391400" y="3810000"/>
              <a:ext cx="1371600" cy="17526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79"/>
            <p:cNvGrpSpPr>
              <a:grpSpLocks noChangeAspect="1"/>
            </p:cNvGrpSpPr>
            <p:nvPr/>
          </p:nvGrpSpPr>
          <p:grpSpPr>
            <a:xfrm>
              <a:off x="7620000" y="3886200"/>
              <a:ext cx="1066800" cy="1576422"/>
              <a:chOff x="5486400" y="2899961"/>
              <a:chExt cx="1905000" cy="2815039"/>
            </a:xfrm>
          </p:grpSpPr>
          <p:grpSp>
            <p:nvGrpSpPr>
              <p:cNvPr id="18" name="Group 49"/>
              <p:cNvGrpSpPr>
                <a:grpSpLocks noChangeAspect="1"/>
              </p:cNvGrpSpPr>
              <p:nvPr/>
            </p:nvGrpSpPr>
            <p:grpSpPr>
              <a:xfrm>
                <a:off x="5486400" y="3808656"/>
                <a:ext cx="888216" cy="1677744"/>
                <a:chOff x="6324600" y="2971800"/>
                <a:chExt cx="685799" cy="1295400"/>
              </a:xfrm>
            </p:grpSpPr>
            <p:sp>
              <p:nvSpPr>
                <p:cNvPr id="35" name="Freeform 34"/>
                <p:cNvSpPr/>
                <p:nvPr/>
              </p:nvSpPr>
              <p:spPr>
                <a:xfrm>
                  <a:off x="6324600" y="2971800"/>
                  <a:ext cx="685799" cy="930124"/>
                </a:xfrm>
                <a:custGeom>
                  <a:avLst/>
                  <a:gdLst>
                    <a:gd name="connsiteX0" fmla="*/ 0 w 1190171"/>
                    <a:gd name="connsiteY0" fmla="*/ 0 h 1768324"/>
                    <a:gd name="connsiteX1" fmla="*/ 217714 w 1190171"/>
                    <a:gd name="connsiteY1" fmla="*/ 1494972 h 1768324"/>
                    <a:gd name="connsiteX2" fmla="*/ 1190171 w 1190171"/>
                    <a:gd name="connsiteY2" fmla="*/ 1640114 h 1768324"/>
                  </a:gdLst>
                  <a:ahLst/>
                  <a:cxnLst>
                    <a:cxn ang="0">
                      <a:pos x="connsiteX0" y="connsiteY0"/>
                    </a:cxn>
                    <a:cxn ang="0">
                      <a:pos x="connsiteX1" y="connsiteY1"/>
                    </a:cxn>
                    <a:cxn ang="0">
                      <a:pos x="connsiteX2" y="connsiteY2"/>
                    </a:cxn>
                  </a:cxnLst>
                  <a:rect l="l" t="t" r="r" b="b"/>
                  <a:pathLst>
                    <a:path w="1190171" h="1768324">
                      <a:moveTo>
                        <a:pt x="0" y="0"/>
                      </a:moveTo>
                      <a:cubicBezTo>
                        <a:pt x="9676" y="610810"/>
                        <a:pt x="19352" y="1221620"/>
                        <a:pt x="217714" y="1494972"/>
                      </a:cubicBezTo>
                      <a:cubicBezTo>
                        <a:pt x="416076" y="1768324"/>
                        <a:pt x="803123" y="1704219"/>
                        <a:pt x="1190171" y="1640114"/>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Straight Connector 35"/>
                <p:cNvCxnSpPr/>
                <p:nvPr/>
              </p:nvCxnSpPr>
              <p:spPr>
                <a:xfrm rot="5400000">
                  <a:off x="64008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66294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60"/>
              <p:cNvGrpSpPr>
                <a:grpSpLocks noChangeAspect="1"/>
              </p:cNvGrpSpPr>
              <p:nvPr/>
            </p:nvGrpSpPr>
            <p:grpSpPr>
              <a:xfrm>
                <a:off x="5651577" y="2899963"/>
                <a:ext cx="1054035" cy="2815041"/>
                <a:chOff x="6563057" y="2209800"/>
                <a:chExt cx="813828" cy="2173515"/>
              </a:xfrm>
            </p:grpSpPr>
            <p:grpSp>
              <p:nvGrpSpPr>
                <p:cNvPr id="26" name="Group 55"/>
                <p:cNvGrpSpPr/>
                <p:nvPr/>
              </p:nvGrpSpPr>
              <p:grpSpPr>
                <a:xfrm>
                  <a:off x="6563057" y="2209800"/>
                  <a:ext cx="538789" cy="609600"/>
                  <a:chOff x="6705600" y="2362200"/>
                  <a:chExt cx="538789" cy="609600"/>
                </a:xfrm>
              </p:grpSpPr>
              <p:grpSp>
                <p:nvGrpSpPr>
                  <p:cNvPr id="30" name="Group 53"/>
                  <p:cNvGrpSpPr/>
                  <p:nvPr/>
                </p:nvGrpSpPr>
                <p:grpSpPr>
                  <a:xfrm>
                    <a:off x="6705600" y="2362200"/>
                    <a:ext cx="533400" cy="609600"/>
                    <a:chOff x="6705600" y="2362200"/>
                    <a:chExt cx="533400" cy="609600"/>
                  </a:xfrm>
                </p:grpSpPr>
                <p:sp>
                  <p:nvSpPr>
                    <p:cNvPr id="32" name="Oval 31"/>
                    <p:cNvSpPr/>
                    <p:nvPr/>
                  </p:nvSpPr>
                  <p:spPr>
                    <a:xfrm>
                      <a:off x="6705600" y="23622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33" name="Oval 32"/>
                    <p:cNvSpPr/>
                    <p:nvPr/>
                  </p:nvSpPr>
                  <p:spPr>
                    <a:xfrm>
                      <a:off x="68580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70104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Arc 30"/>
                  <p:cNvSpPr/>
                  <p:nvPr/>
                </p:nvSpPr>
                <p:spPr>
                  <a:xfrm rot="8491453">
                    <a:off x="6787190" y="2463068"/>
                    <a:ext cx="457199" cy="381000"/>
                  </a:xfrm>
                  <a:prstGeom prst="arc">
                    <a:avLst>
                      <a:gd name="adj1" fmla="val 1777272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7" name="Straight Connector 26"/>
                <p:cNvCxnSpPr>
                  <a:stCxn id="32" idx="4"/>
                </p:cNvCxnSpPr>
                <p:nvPr/>
              </p:nvCxnSpPr>
              <p:spPr>
                <a:xfrm rot="5400000">
                  <a:off x="6310479" y="3290722"/>
                  <a:ext cx="990600" cy="479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Freeform 27"/>
                <p:cNvSpPr/>
                <p:nvPr/>
              </p:nvSpPr>
              <p:spPr>
                <a:xfrm>
                  <a:off x="6734629" y="3705981"/>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a:off x="6781800" y="3657600"/>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0" name="Group 76"/>
              <p:cNvGrpSpPr/>
              <p:nvPr/>
            </p:nvGrpSpPr>
            <p:grpSpPr>
              <a:xfrm>
                <a:off x="6400800" y="3912158"/>
                <a:ext cx="990600" cy="736042"/>
                <a:chOff x="6400800" y="3912158"/>
                <a:chExt cx="990600" cy="736042"/>
              </a:xfrm>
            </p:grpSpPr>
            <p:sp>
              <p:nvSpPr>
                <p:cNvPr id="23" name="Rectangle 22"/>
                <p:cNvSpPr/>
                <p:nvPr/>
              </p:nvSpPr>
              <p:spPr>
                <a:xfrm>
                  <a:off x="6400800" y="4572000"/>
                  <a:ext cx="9906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400800" y="4495800"/>
                  <a:ext cx="4572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rot="18327663">
                  <a:off x="6656678" y="4231661"/>
                  <a:ext cx="684726"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Freeform 20"/>
              <p:cNvSpPr/>
              <p:nvPr/>
            </p:nvSpPr>
            <p:spPr>
              <a:xfrm>
                <a:off x="5979886" y="3962400"/>
                <a:ext cx="551544" cy="590247"/>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p:nvSpPr>
            <p:spPr>
              <a:xfrm>
                <a:off x="6012180" y="3886200"/>
                <a:ext cx="551543" cy="630161"/>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38" name="Group 37"/>
          <p:cNvGrpSpPr>
            <a:grpSpLocks noChangeAspect="1"/>
          </p:cNvGrpSpPr>
          <p:nvPr/>
        </p:nvGrpSpPr>
        <p:grpSpPr>
          <a:xfrm flipH="1">
            <a:off x="2160896" y="5715000"/>
            <a:ext cx="192881" cy="685800"/>
            <a:chOff x="1790700" y="2286000"/>
            <a:chExt cx="381000" cy="1447800"/>
          </a:xfrm>
        </p:grpSpPr>
        <p:sp>
          <p:nvSpPr>
            <p:cNvPr id="39" name="Oval 38"/>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Group 44"/>
          <p:cNvGrpSpPr>
            <a:grpSpLocks noChangeAspect="1"/>
          </p:cNvGrpSpPr>
          <p:nvPr/>
        </p:nvGrpSpPr>
        <p:grpSpPr>
          <a:xfrm flipH="1">
            <a:off x="2520876" y="5715000"/>
            <a:ext cx="192881" cy="685800"/>
            <a:chOff x="1790700" y="2286000"/>
            <a:chExt cx="381000" cy="1447800"/>
          </a:xfrm>
        </p:grpSpPr>
        <p:sp>
          <p:nvSpPr>
            <p:cNvPr id="46" name="Oval 45"/>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2" name="Group 51"/>
          <p:cNvGrpSpPr>
            <a:grpSpLocks noChangeAspect="1"/>
          </p:cNvGrpSpPr>
          <p:nvPr/>
        </p:nvGrpSpPr>
        <p:grpSpPr>
          <a:xfrm flipH="1">
            <a:off x="2922896" y="5715000"/>
            <a:ext cx="192881" cy="685800"/>
            <a:chOff x="1790700" y="2286000"/>
            <a:chExt cx="381000" cy="1447800"/>
          </a:xfrm>
        </p:grpSpPr>
        <p:sp>
          <p:nvSpPr>
            <p:cNvPr id="53" name="Oval 52"/>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4" name="Elbow Connector 73"/>
          <p:cNvCxnSpPr/>
          <p:nvPr/>
        </p:nvCxnSpPr>
        <p:spPr>
          <a:xfrm rot="5400000" flipH="1" flipV="1">
            <a:off x="4021616" y="2210648"/>
            <a:ext cx="26260" cy="2767766"/>
          </a:xfrm>
          <a:prstGeom prst="bentConnector3">
            <a:avLst>
              <a:gd name="adj1" fmla="val 97052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p:cNvGrpSpPr>
            <a:grpSpLocks noChangeAspect="1"/>
          </p:cNvGrpSpPr>
          <p:nvPr/>
        </p:nvGrpSpPr>
        <p:grpSpPr>
          <a:xfrm flipH="1">
            <a:off x="5285096" y="5715000"/>
            <a:ext cx="192881" cy="685800"/>
            <a:chOff x="1790700" y="2286000"/>
            <a:chExt cx="381000" cy="1447800"/>
          </a:xfrm>
        </p:grpSpPr>
        <p:sp>
          <p:nvSpPr>
            <p:cNvPr id="60" name="Oval 59"/>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6" name="Group 65"/>
          <p:cNvGrpSpPr>
            <a:grpSpLocks noChangeAspect="1"/>
          </p:cNvGrpSpPr>
          <p:nvPr/>
        </p:nvGrpSpPr>
        <p:grpSpPr>
          <a:xfrm flipH="1">
            <a:off x="5666096" y="5715000"/>
            <a:ext cx="192881" cy="685800"/>
            <a:chOff x="1790700" y="2286000"/>
            <a:chExt cx="381000" cy="1447800"/>
          </a:xfrm>
        </p:grpSpPr>
        <p:sp>
          <p:nvSpPr>
            <p:cNvPr id="67" name="Oval 66"/>
            <p:cNvSpPr/>
            <p:nvPr/>
          </p:nvSpPr>
          <p:spPr>
            <a:xfrm>
              <a:off x="1790700" y="2286000"/>
              <a:ext cx="381000" cy="381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Connector 67"/>
            <p:cNvCxnSpPr/>
            <p:nvPr/>
          </p:nvCxnSpPr>
          <p:spPr>
            <a:xfrm rot="5400000">
              <a:off x="1714500" y="2933700"/>
              <a:ext cx="533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17907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1638300" y="3390900"/>
              <a:ext cx="5334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1803136" y="2997464"/>
              <a:ext cx="461962" cy="105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5400000">
              <a:off x="1676136" y="2976297"/>
              <a:ext cx="461962" cy="148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6" name="Elbow Connector 75"/>
          <p:cNvCxnSpPr/>
          <p:nvPr/>
        </p:nvCxnSpPr>
        <p:spPr>
          <a:xfrm rot="16200000" flipH="1">
            <a:off x="5447616" y="5400080"/>
            <a:ext cx="457200" cy="172640"/>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Elbow Connector 78"/>
          <p:cNvCxnSpPr/>
          <p:nvPr/>
        </p:nvCxnSpPr>
        <p:spPr>
          <a:xfrm rot="5400000">
            <a:off x="5257116" y="5382220"/>
            <a:ext cx="457200" cy="208360"/>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91" idx="2"/>
          </p:cNvCxnSpPr>
          <p:nvPr/>
        </p:nvCxnSpPr>
        <p:spPr>
          <a:xfrm rot="16200000" flipH="1">
            <a:off x="2590116" y="5285780"/>
            <a:ext cx="457200" cy="401240"/>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Elbow Connector 82"/>
          <p:cNvCxnSpPr>
            <a:stCxn id="91" idx="2"/>
          </p:cNvCxnSpPr>
          <p:nvPr/>
        </p:nvCxnSpPr>
        <p:spPr>
          <a:xfrm rot="5400000">
            <a:off x="2389106" y="5486010"/>
            <a:ext cx="457200" cy="780"/>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91" idx="2"/>
          </p:cNvCxnSpPr>
          <p:nvPr/>
        </p:nvCxnSpPr>
        <p:spPr>
          <a:xfrm rot="5400000">
            <a:off x="2209116" y="5306020"/>
            <a:ext cx="457200" cy="360760"/>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43000"/>
            <a:ext cx="9144000" cy="3886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Technology strategies</a:t>
            </a:r>
            <a:endParaRPr lang="en-US" dirty="0"/>
          </a:p>
        </p:txBody>
      </p:sp>
      <p:sp>
        <p:nvSpPr>
          <p:cNvPr id="3" name="Content Placeholder 2"/>
          <p:cNvSpPr>
            <a:spLocks noGrp="1"/>
          </p:cNvSpPr>
          <p:nvPr>
            <p:ph idx="1"/>
          </p:nvPr>
        </p:nvSpPr>
        <p:spPr/>
        <p:txBody>
          <a:bodyPr>
            <a:noAutofit/>
          </a:bodyPr>
          <a:lstStyle/>
          <a:p>
            <a:r>
              <a:rPr lang="en-US" sz="2400" i="1" dirty="0" smtClean="0"/>
              <a:t>Whenever we were co-located, we always did some pair coding.  </a:t>
            </a:r>
            <a:r>
              <a:rPr lang="en-US" sz="2400" i="1" dirty="0" smtClean="0"/>
              <a:t>But we also developed ways to do it remotely by having Skype open and then a Unix command called </a:t>
            </a:r>
            <a:r>
              <a:rPr lang="en-US" sz="2400" i="1" dirty="0" smtClean="0"/>
              <a:t>Screen ... </a:t>
            </a:r>
            <a:r>
              <a:rPr lang="en-US" sz="2400" i="1" dirty="0" smtClean="0"/>
              <a:t>when the part of the code that needed to be written was </a:t>
            </a:r>
            <a:r>
              <a:rPr lang="en-US" sz="2400" i="1" dirty="0" smtClean="0"/>
              <a:t>[related to my </a:t>
            </a:r>
            <a:r>
              <a:rPr lang="en-US" sz="2400" i="1" dirty="0" smtClean="0"/>
              <a:t>field of expertise], I would take the keyboard and type and when it was very computer science-y, </a:t>
            </a:r>
            <a:r>
              <a:rPr lang="en-US" sz="2400" i="1" dirty="0" smtClean="0"/>
              <a:t>[my collaborator] would </a:t>
            </a:r>
            <a:r>
              <a:rPr lang="en-US" sz="2400" i="1" dirty="0" smtClean="0"/>
              <a:t>take the keyboard and type.  </a:t>
            </a:r>
            <a:r>
              <a:rPr lang="en-US" sz="2400" i="1" dirty="0" smtClean="0"/>
              <a:t>And then the person who is not typing can notice bugs and mistakes and make suggestions.  And so it works.  It’s a very, very efficient way of working together. </a:t>
            </a:r>
          </a:p>
          <a:p>
            <a:endParaRPr lang="en-US" sz="1600" dirty="0" smtClean="0"/>
          </a:p>
          <a:p>
            <a:endParaRPr lang="en-US" sz="1600" dirty="0" smtClean="0"/>
          </a:p>
          <a:p>
            <a:endParaRPr lang="en-US" sz="1600" dirty="0" smtClean="0"/>
          </a:p>
          <a:p>
            <a:endParaRPr lang="en-US" sz="1100" dirty="0"/>
          </a:p>
        </p:txBody>
      </p:sp>
      <p:sp>
        <p:nvSpPr>
          <p:cNvPr id="4" name="Slide Number Placeholder 3"/>
          <p:cNvSpPr>
            <a:spLocks noGrp="1"/>
          </p:cNvSpPr>
          <p:nvPr>
            <p:ph type="sldNum" sz="quarter" idx="11"/>
          </p:nvPr>
        </p:nvSpPr>
        <p:spPr/>
        <p:txBody>
          <a:bodyPr/>
          <a:lstStyle/>
          <a:p>
            <a:fld id="{920E3685-86B1-4156-A00E-175672F10372}"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normAutofit/>
          </a:bodyPr>
          <a:lstStyle/>
          <a:p>
            <a:r>
              <a:rPr lang="en-US" sz="2400" dirty="0" smtClean="0"/>
              <a:t>Acknowledgements</a:t>
            </a:r>
            <a:endParaRPr lang="en-US" dirty="0" smtClean="0"/>
          </a:p>
          <a:p>
            <a:r>
              <a:rPr lang="en-US" sz="2000" dirty="0" smtClean="0"/>
              <a:t>National Science Foundation grants SBE-0830306 and OCI-0838385</a:t>
            </a:r>
          </a:p>
          <a:p>
            <a:r>
              <a:rPr lang="en-US" sz="2000" dirty="0" smtClean="0"/>
              <a:t>IBM Research Fellowship</a:t>
            </a:r>
          </a:p>
          <a:p>
            <a:r>
              <a:rPr lang="en-US" sz="2000" dirty="0" smtClean="0"/>
              <a:t>Our participants for their time and thoughtful responses</a:t>
            </a:r>
          </a:p>
        </p:txBody>
      </p:sp>
      <p:sp>
        <p:nvSpPr>
          <p:cNvPr id="4" name="Slide Number Placeholder 3"/>
          <p:cNvSpPr>
            <a:spLocks noGrp="1"/>
          </p:cNvSpPr>
          <p:nvPr>
            <p:ph type="sldNum" sz="quarter" idx="11"/>
          </p:nvPr>
        </p:nvSpPr>
        <p:spPr/>
        <p:txBody>
          <a:bodyPr/>
          <a:lstStyle/>
          <a:p>
            <a:fld id="{920E3685-86B1-4156-A00E-175672F10372}" type="slidenum">
              <a:rPr lang="en-US" smtClean="0"/>
              <a:pPr/>
              <a:t>18</a:t>
            </a:fld>
            <a:endParaRPr lang="en-US" dirty="0"/>
          </a:p>
        </p:txBody>
      </p:sp>
      <p:grpSp>
        <p:nvGrpSpPr>
          <p:cNvPr id="5" name="Group 4"/>
          <p:cNvGrpSpPr>
            <a:grpSpLocks noChangeAspect="1"/>
          </p:cNvGrpSpPr>
          <p:nvPr/>
        </p:nvGrpSpPr>
        <p:grpSpPr>
          <a:xfrm>
            <a:off x="2438400" y="3539438"/>
            <a:ext cx="1524000" cy="2708962"/>
            <a:chOff x="6400800" y="152400"/>
            <a:chExt cx="1600200" cy="2844411"/>
          </a:xfrm>
        </p:grpSpPr>
        <p:sp>
          <p:nvSpPr>
            <p:cNvPr id="6" name="Cloud 5"/>
            <p:cNvSpPr/>
            <p:nvPr/>
          </p:nvSpPr>
          <p:spPr>
            <a:xfrm>
              <a:off x="7010400" y="152400"/>
              <a:ext cx="990600" cy="68580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 name="Straight Connector 6"/>
            <p:cNvCxnSpPr/>
            <p:nvPr/>
          </p:nvCxnSpPr>
          <p:spPr>
            <a:xfrm rot="5400000">
              <a:off x="72771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hord 7"/>
            <p:cNvSpPr/>
            <p:nvPr/>
          </p:nvSpPr>
          <p:spPr>
            <a:xfrm rot="5745592">
              <a:off x="6319649" y="1587111"/>
              <a:ext cx="2209800" cy="609600"/>
            </a:xfrm>
            <a:prstGeom prst="chord">
              <a:avLst>
                <a:gd name="adj1" fmla="val 4322162"/>
                <a:gd name="adj2" fmla="val 173487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ube 8"/>
            <p:cNvSpPr/>
            <p:nvPr/>
          </p:nvSpPr>
          <p:spPr>
            <a:xfrm>
              <a:off x="6400800" y="1066800"/>
              <a:ext cx="838200" cy="838200"/>
            </a:xfrm>
            <a:prstGeom prst="cube">
              <a:avLst/>
            </a:prstGeom>
            <a:solidFill>
              <a:srgbClr val="86695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086600" y="1447800"/>
              <a:ext cx="152400" cy="76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239000" y="2286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12" name="Straight Connector 11"/>
            <p:cNvCxnSpPr/>
            <p:nvPr/>
          </p:nvCxnSpPr>
          <p:spPr>
            <a:xfrm rot="5400000">
              <a:off x="6972300" y="2247900"/>
              <a:ext cx="533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Arc 12"/>
            <p:cNvSpPr/>
            <p:nvPr/>
          </p:nvSpPr>
          <p:spPr>
            <a:xfrm rot="11126420" flipH="1">
              <a:off x="6808810" y="876562"/>
              <a:ext cx="838200" cy="6096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sp>
          <p:nvSpPr>
            <p:cNvPr id="14" name="Arc 13"/>
            <p:cNvSpPr/>
            <p:nvPr/>
          </p:nvSpPr>
          <p:spPr>
            <a:xfrm rot="8287328">
              <a:off x="7307776" y="332542"/>
              <a:ext cx="457200" cy="381000"/>
            </a:xfrm>
            <a:prstGeom prst="arc">
              <a:avLst>
                <a:gd name="adj1" fmla="val 1620000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Oval 14"/>
            <p:cNvSpPr/>
            <p:nvPr/>
          </p:nvSpPr>
          <p:spPr>
            <a:xfrm>
              <a:off x="73914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7543800" y="4572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79"/>
          <p:cNvGrpSpPr>
            <a:grpSpLocks noChangeAspect="1"/>
          </p:cNvGrpSpPr>
          <p:nvPr/>
        </p:nvGrpSpPr>
        <p:grpSpPr>
          <a:xfrm>
            <a:off x="4419600" y="3581400"/>
            <a:ext cx="1524000" cy="2252031"/>
            <a:chOff x="5486400" y="2899961"/>
            <a:chExt cx="1905000" cy="2815039"/>
          </a:xfrm>
        </p:grpSpPr>
        <p:grpSp>
          <p:nvGrpSpPr>
            <p:cNvPr id="18" name="Group 49"/>
            <p:cNvGrpSpPr>
              <a:grpSpLocks noChangeAspect="1"/>
            </p:cNvGrpSpPr>
            <p:nvPr/>
          </p:nvGrpSpPr>
          <p:grpSpPr>
            <a:xfrm>
              <a:off x="5486400" y="3808656"/>
              <a:ext cx="888216" cy="1677744"/>
              <a:chOff x="6324600" y="2971800"/>
              <a:chExt cx="685799" cy="1295400"/>
            </a:xfrm>
          </p:grpSpPr>
          <p:sp>
            <p:nvSpPr>
              <p:cNvPr id="36" name="Freeform 35"/>
              <p:cNvSpPr/>
              <p:nvPr/>
            </p:nvSpPr>
            <p:spPr>
              <a:xfrm>
                <a:off x="6324600" y="2971800"/>
                <a:ext cx="685799" cy="930124"/>
              </a:xfrm>
              <a:custGeom>
                <a:avLst/>
                <a:gdLst>
                  <a:gd name="connsiteX0" fmla="*/ 0 w 1190171"/>
                  <a:gd name="connsiteY0" fmla="*/ 0 h 1768324"/>
                  <a:gd name="connsiteX1" fmla="*/ 217714 w 1190171"/>
                  <a:gd name="connsiteY1" fmla="*/ 1494972 h 1768324"/>
                  <a:gd name="connsiteX2" fmla="*/ 1190171 w 1190171"/>
                  <a:gd name="connsiteY2" fmla="*/ 1640114 h 1768324"/>
                </a:gdLst>
                <a:ahLst/>
                <a:cxnLst>
                  <a:cxn ang="0">
                    <a:pos x="connsiteX0" y="connsiteY0"/>
                  </a:cxn>
                  <a:cxn ang="0">
                    <a:pos x="connsiteX1" y="connsiteY1"/>
                  </a:cxn>
                  <a:cxn ang="0">
                    <a:pos x="connsiteX2" y="connsiteY2"/>
                  </a:cxn>
                </a:cxnLst>
                <a:rect l="l" t="t" r="r" b="b"/>
                <a:pathLst>
                  <a:path w="1190171" h="1768324">
                    <a:moveTo>
                      <a:pt x="0" y="0"/>
                    </a:moveTo>
                    <a:cubicBezTo>
                      <a:pt x="9676" y="610810"/>
                      <a:pt x="19352" y="1221620"/>
                      <a:pt x="217714" y="1494972"/>
                    </a:cubicBezTo>
                    <a:cubicBezTo>
                      <a:pt x="416076" y="1768324"/>
                      <a:pt x="803123" y="1704219"/>
                      <a:pt x="1190171" y="1640114"/>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7" name="Straight Connector 36"/>
              <p:cNvCxnSpPr/>
              <p:nvPr/>
            </p:nvCxnSpPr>
            <p:spPr>
              <a:xfrm rot="5400000">
                <a:off x="64008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6629400" y="3962400"/>
                <a:ext cx="3810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60"/>
            <p:cNvGrpSpPr>
              <a:grpSpLocks noChangeAspect="1"/>
            </p:cNvGrpSpPr>
            <p:nvPr/>
          </p:nvGrpSpPr>
          <p:grpSpPr>
            <a:xfrm>
              <a:off x="5651577" y="2899963"/>
              <a:ext cx="1054035" cy="2815041"/>
              <a:chOff x="6563057" y="2209800"/>
              <a:chExt cx="813828" cy="2173515"/>
            </a:xfrm>
          </p:grpSpPr>
          <p:grpSp>
            <p:nvGrpSpPr>
              <p:cNvPr id="20" name="Group 55"/>
              <p:cNvGrpSpPr/>
              <p:nvPr/>
            </p:nvGrpSpPr>
            <p:grpSpPr>
              <a:xfrm>
                <a:off x="6563057" y="2209800"/>
                <a:ext cx="538789" cy="609600"/>
                <a:chOff x="6705600" y="2362200"/>
                <a:chExt cx="538789" cy="609600"/>
              </a:xfrm>
            </p:grpSpPr>
            <p:grpSp>
              <p:nvGrpSpPr>
                <p:cNvPr id="21" name="Group 53"/>
                <p:cNvGrpSpPr/>
                <p:nvPr/>
              </p:nvGrpSpPr>
              <p:grpSpPr>
                <a:xfrm>
                  <a:off x="6705600" y="2362200"/>
                  <a:ext cx="533400" cy="609600"/>
                  <a:chOff x="6705600" y="2362200"/>
                  <a:chExt cx="533400" cy="609600"/>
                </a:xfrm>
              </p:grpSpPr>
              <p:sp>
                <p:nvSpPr>
                  <p:cNvPr id="33" name="Oval 32"/>
                  <p:cNvSpPr/>
                  <p:nvPr/>
                </p:nvSpPr>
                <p:spPr>
                  <a:xfrm>
                    <a:off x="6705600" y="2362200"/>
                    <a:ext cx="533400" cy="6096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34" name="Oval 33"/>
                  <p:cNvSpPr/>
                  <p:nvPr/>
                </p:nvSpPr>
                <p:spPr>
                  <a:xfrm>
                    <a:off x="68580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7010400" y="2590800"/>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Arc 31"/>
                <p:cNvSpPr/>
                <p:nvPr/>
              </p:nvSpPr>
              <p:spPr>
                <a:xfrm rot="8491453">
                  <a:off x="6787190" y="2463068"/>
                  <a:ext cx="457199" cy="381000"/>
                </a:xfrm>
                <a:prstGeom prst="arc">
                  <a:avLst>
                    <a:gd name="adj1" fmla="val 1777272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8" name="Straight Connector 27"/>
              <p:cNvCxnSpPr>
                <a:stCxn id="33" idx="4"/>
              </p:cNvCxnSpPr>
              <p:nvPr/>
            </p:nvCxnSpPr>
            <p:spPr>
              <a:xfrm rot="5400000">
                <a:off x="6310479" y="3290722"/>
                <a:ext cx="990600" cy="479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a:off x="6734629" y="3705981"/>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Freeform 29"/>
              <p:cNvSpPr/>
              <p:nvPr/>
            </p:nvSpPr>
            <p:spPr>
              <a:xfrm>
                <a:off x="6781800" y="3657600"/>
                <a:ext cx="595085" cy="677334"/>
              </a:xfrm>
              <a:custGeom>
                <a:avLst/>
                <a:gdLst>
                  <a:gd name="connsiteX0" fmla="*/ 0 w 595085"/>
                  <a:gd name="connsiteY0" fmla="*/ 96762 h 677334"/>
                  <a:gd name="connsiteX1" fmla="*/ 435428 w 595085"/>
                  <a:gd name="connsiteY1" fmla="*/ 82248 h 677334"/>
                  <a:gd name="connsiteX2" fmla="*/ 493485 w 595085"/>
                  <a:gd name="connsiteY2" fmla="*/ 590248 h 677334"/>
                  <a:gd name="connsiteX3" fmla="*/ 595085 w 595085"/>
                  <a:gd name="connsiteY3" fmla="*/ 604762 h 677334"/>
                </a:gdLst>
                <a:ahLst/>
                <a:cxnLst>
                  <a:cxn ang="0">
                    <a:pos x="connsiteX0" y="connsiteY0"/>
                  </a:cxn>
                  <a:cxn ang="0">
                    <a:pos x="connsiteX1" y="connsiteY1"/>
                  </a:cxn>
                  <a:cxn ang="0">
                    <a:pos x="connsiteX2" y="connsiteY2"/>
                  </a:cxn>
                  <a:cxn ang="0">
                    <a:pos x="connsiteX3" y="connsiteY3"/>
                  </a:cxn>
                </a:cxnLst>
                <a:rect l="l" t="t" r="r" b="b"/>
                <a:pathLst>
                  <a:path w="595085" h="677334">
                    <a:moveTo>
                      <a:pt x="0" y="96762"/>
                    </a:moveTo>
                    <a:cubicBezTo>
                      <a:pt x="176590" y="48381"/>
                      <a:pt x="353181" y="0"/>
                      <a:pt x="435428" y="82248"/>
                    </a:cubicBezTo>
                    <a:cubicBezTo>
                      <a:pt x="517675" y="164496"/>
                      <a:pt x="466876" y="503162"/>
                      <a:pt x="493485" y="590248"/>
                    </a:cubicBezTo>
                    <a:cubicBezTo>
                      <a:pt x="520095" y="677334"/>
                      <a:pt x="474133" y="602343"/>
                      <a:pt x="595085" y="604762"/>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7" name="Group 76"/>
            <p:cNvGrpSpPr/>
            <p:nvPr/>
          </p:nvGrpSpPr>
          <p:grpSpPr>
            <a:xfrm>
              <a:off x="6400800" y="3912158"/>
              <a:ext cx="990600" cy="736042"/>
              <a:chOff x="6400800" y="3912158"/>
              <a:chExt cx="990600" cy="736042"/>
            </a:xfrm>
          </p:grpSpPr>
          <p:sp>
            <p:nvSpPr>
              <p:cNvPr id="24" name="Rectangle 23"/>
              <p:cNvSpPr/>
              <p:nvPr/>
            </p:nvSpPr>
            <p:spPr>
              <a:xfrm>
                <a:off x="6400800" y="4572000"/>
                <a:ext cx="9906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400800" y="4495800"/>
                <a:ext cx="4572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rot="18327663">
                <a:off x="6656678" y="4231661"/>
                <a:ext cx="684726"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Freeform 21"/>
            <p:cNvSpPr/>
            <p:nvPr/>
          </p:nvSpPr>
          <p:spPr>
            <a:xfrm>
              <a:off x="5979886" y="3962400"/>
              <a:ext cx="551544" cy="590247"/>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Freeform 22"/>
            <p:cNvSpPr/>
            <p:nvPr/>
          </p:nvSpPr>
          <p:spPr>
            <a:xfrm>
              <a:off x="6012180" y="3886200"/>
              <a:ext cx="551543" cy="630161"/>
            </a:xfrm>
            <a:custGeom>
              <a:avLst/>
              <a:gdLst>
                <a:gd name="connsiteX0" fmla="*/ 0 w 551543"/>
                <a:gd name="connsiteY0" fmla="*/ 0 h 706361"/>
                <a:gd name="connsiteX1" fmla="*/ 145143 w 551543"/>
                <a:gd name="connsiteY1" fmla="*/ 595085 h 706361"/>
                <a:gd name="connsiteX2" fmla="*/ 551543 w 551543"/>
                <a:gd name="connsiteY2" fmla="*/ 667657 h 706361"/>
              </a:gdLst>
              <a:ahLst/>
              <a:cxnLst>
                <a:cxn ang="0">
                  <a:pos x="connsiteX0" y="connsiteY0"/>
                </a:cxn>
                <a:cxn ang="0">
                  <a:pos x="connsiteX1" y="connsiteY1"/>
                </a:cxn>
                <a:cxn ang="0">
                  <a:pos x="connsiteX2" y="connsiteY2"/>
                </a:cxn>
              </a:cxnLst>
              <a:rect l="l" t="t" r="r" b="b"/>
              <a:pathLst>
                <a:path w="551543" h="706361">
                  <a:moveTo>
                    <a:pt x="0" y="0"/>
                  </a:moveTo>
                  <a:cubicBezTo>
                    <a:pt x="26609" y="241904"/>
                    <a:pt x="53219" y="483809"/>
                    <a:pt x="145143" y="595085"/>
                  </a:cubicBezTo>
                  <a:cubicBezTo>
                    <a:pt x="237067" y="706361"/>
                    <a:pt x="486229" y="657981"/>
                    <a:pt x="551543" y="66765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9" name="Group 55"/>
          <p:cNvGrpSpPr/>
          <p:nvPr/>
        </p:nvGrpSpPr>
        <p:grpSpPr>
          <a:xfrm>
            <a:off x="1145541" y="3285493"/>
            <a:ext cx="1140459" cy="3115307"/>
            <a:chOff x="873953" y="3505200"/>
            <a:chExt cx="1140459" cy="3115307"/>
          </a:xfrm>
        </p:grpSpPr>
        <p:sp>
          <p:nvSpPr>
            <p:cNvPr id="57" name="Chord 56"/>
            <p:cNvSpPr/>
            <p:nvPr/>
          </p:nvSpPr>
          <p:spPr>
            <a:xfrm rot="5745592">
              <a:off x="-2347" y="5076549"/>
              <a:ext cx="2420258" cy="667658"/>
            </a:xfrm>
            <a:prstGeom prst="chord">
              <a:avLst>
                <a:gd name="adj1" fmla="val 4322162"/>
                <a:gd name="adj2" fmla="val 17348753"/>
              </a:avLst>
            </a:prstGeom>
            <a:solidFill>
              <a:schemeClr val="tx2">
                <a:lumMod val="20000"/>
                <a:lumOff val="80000"/>
              </a:schemeClr>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p:cNvGrpSpPr/>
            <p:nvPr/>
          </p:nvGrpSpPr>
          <p:grpSpPr>
            <a:xfrm>
              <a:off x="914400" y="3505200"/>
              <a:ext cx="1100012" cy="2587171"/>
              <a:chOff x="914400" y="3505200"/>
              <a:chExt cx="1100012" cy="2587171"/>
            </a:xfrm>
          </p:grpSpPr>
          <p:sp>
            <p:nvSpPr>
              <p:cNvPr id="59" name="Arc 58"/>
              <p:cNvSpPr/>
              <p:nvPr/>
            </p:nvSpPr>
            <p:spPr>
              <a:xfrm rot="10473580">
                <a:off x="1096382" y="4309214"/>
                <a:ext cx="918030" cy="667657"/>
              </a:xfrm>
              <a:prstGeom prst="arc">
                <a:avLst>
                  <a:gd name="adj1" fmla="val 16200000"/>
                  <a:gd name="adj2" fmla="val 101159"/>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endParaRPr>
              </a:p>
            </p:txBody>
          </p:sp>
          <p:grpSp>
            <p:nvGrpSpPr>
              <p:cNvPr id="58" name="Group 54"/>
              <p:cNvGrpSpPr/>
              <p:nvPr/>
            </p:nvGrpSpPr>
            <p:grpSpPr>
              <a:xfrm>
                <a:off x="914400" y="3505200"/>
                <a:ext cx="827315" cy="2587171"/>
                <a:chOff x="609600" y="3505200"/>
                <a:chExt cx="827315" cy="2587171"/>
              </a:xfrm>
            </p:grpSpPr>
            <p:sp>
              <p:nvSpPr>
                <p:cNvPr id="61" name="Cloud 60"/>
                <p:cNvSpPr/>
                <p:nvPr/>
              </p:nvSpPr>
              <p:spPr>
                <a:xfrm>
                  <a:off x="609600" y="3505200"/>
                  <a:ext cx="685800" cy="293914"/>
                </a:xfrm>
                <a:prstGeom prst="cloud">
                  <a:avLst/>
                </a:prstGeom>
                <a:solidFill>
                  <a:schemeClr val="bg1">
                    <a:lumMod val="65000"/>
                  </a:schemeClr>
                </a:solidFill>
                <a:ln>
                  <a:solidFill>
                    <a:schemeClr val="tx1">
                      <a:alpha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2" name="Straight Connector 61"/>
                <p:cNvCxnSpPr/>
                <p:nvPr/>
              </p:nvCxnSpPr>
              <p:spPr>
                <a:xfrm rot="5400000">
                  <a:off x="741490" y="5800271"/>
                  <a:ext cx="584200" cy="0"/>
                </a:xfrm>
                <a:prstGeom prst="line">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cxnSp>
            <p:sp>
              <p:nvSpPr>
                <p:cNvPr id="63" name="Oval 62"/>
                <p:cNvSpPr/>
                <p:nvPr/>
              </p:nvSpPr>
              <p:spPr>
                <a:xfrm>
                  <a:off x="1270000" y="4920343"/>
                  <a:ext cx="166915" cy="83457"/>
                </a:xfrm>
                <a:prstGeom prst="ellipse">
                  <a:avLst/>
                </a:prstGeom>
                <a:solidFill>
                  <a:schemeClr val="bg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699761" y="3588656"/>
                  <a:ext cx="584201" cy="667657"/>
                </a:xfrm>
                <a:prstGeom prst="ellipse">
                  <a:avLst/>
                </a:prstGeom>
                <a:solidFill>
                  <a:schemeClr val="bg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cxnSp>
              <p:nvCxnSpPr>
                <p:cNvPr id="65" name="Straight Connector 64"/>
                <p:cNvCxnSpPr/>
                <p:nvPr/>
              </p:nvCxnSpPr>
              <p:spPr>
                <a:xfrm rot="5400000">
                  <a:off x="407661" y="5800271"/>
                  <a:ext cx="584200" cy="0"/>
                </a:xfrm>
                <a:prstGeom prst="line">
                  <a:avLst/>
                </a:prstGeom>
                <a:ln w="38100">
                  <a:solidFill>
                    <a:schemeClr val="tx1">
                      <a:alpha val="75000"/>
                    </a:schemeClr>
                  </a:solidFill>
                </a:ln>
              </p:spPr>
              <p:style>
                <a:lnRef idx="1">
                  <a:schemeClr val="accent1"/>
                </a:lnRef>
                <a:fillRef idx="0">
                  <a:schemeClr val="accent1"/>
                </a:fillRef>
                <a:effectRef idx="0">
                  <a:schemeClr val="accent1"/>
                </a:effectRef>
                <a:fontRef idx="minor">
                  <a:schemeClr val="tx1"/>
                </a:fontRef>
              </p:style>
            </p:cxnSp>
            <p:sp>
              <p:nvSpPr>
                <p:cNvPr id="66" name="Arc 65"/>
                <p:cNvSpPr/>
                <p:nvPr/>
              </p:nvSpPr>
              <p:spPr>
                <a:xfrm rot="8287328">
                  <a:off x="775088" y="3702497"/>
                  <a:ext cx="500744" cy="417286"/>
                </a:xfrm>
                <a:prstGeom prst="arc">
                  <a:avLst>
                    <a:gd name="adj1" fmla="val 16200000"/>
                    <a:gd name="adj2" fmla="val 21006187"/>
                  </a:avLst>
                </a:prstGeom>
                <a:ln w="19050">
                  <a:solidFill>
                    <a:schemeClr val="tx1">
                      <a:alpha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Oval 66"/>
                <p:cNvSpPr/>
                <p:nvPr/>
              </p:nvSpPr>
              <p:spPr>
                <a:xfrm>
                  <a:off x="866676" y="3839028"/>
                  <a:ext cx="83457" cy="83457"/>
                </a:xfrm>
                <a:prstGeom prst="ellipse">
                  <a:avLst/>
                </a:prstGeom>
                <a:solidFill>
                  <a:schemeClr val="tx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1033591" y="3839028"/>
                  <a:ext cx="83457" cy="83457"/>
                </a:xfrm>
                <a:prstGeom prst="ellipse">
                  <a:avLst/>
                </a:prstGeom>
                <a:solidFill>
                  <a:schemeClr val="tx1"/>
                </a:solidFill>
                <a:ln>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86" name="Group 56"/>
          <p:cNvGrpSpPr/>
          <p:nvPr/>
        </p:nvGrpSpPr>
        <p:grpSpPr>
          <a:xfrm>
            <a:off x="6324600" y="3276600"/>
            <a:ext cx="1066800" cy="2527394"/>
            <a:chOff x="6553196" y="3061839"/>
            <a:chExt cx="1056046" cy="2653161"/>
          </a:xfrm>
        </p:grpSpPr>
        <p:sp>
          <p:nvSpPr>
            <p:cNvPr id="87" name="Oval 86"/>
            <p:cNvSpPr/>
            <p:nvPr/>
          </p:nvSpPr>
          <p:spPr>
            <a:xfrm>
              <a:off x="6781800" y="3124200"/>
              <a:ext cx="579705" cy="6625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88" name="Oval 87"/>
            <p:cNvSpPr/>
            <p:nvPr/>
          </p:nvSpPr>
          <p:spPr>
            <a:xfrm>
              <a:off x="6947430" y="3372645"/>
              <a:ext cx="82815" cy="8281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7113060" y="3372645"/>
              <a:ext cx="82815" cy="8281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 name="Straight Connector 89"/>
            <p:cNvCxnSpPr/>
            <p:nvPr/>
          </p:nvCxnSpPr>
          <p:spPr>
            <a:xfrm rot="5400000" flipH="1" flipV="1">
              <a:off x="6553200" y="4343400"/>
              <a:ext cx="1066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5400000" flipH="1" flipV="1">
              <a:off x="6515100" y="5067300"/>
              <a:ext cx="7620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16200000" flipV="1">
              <a:off x="6705600" y="5257800"/>
              <a:ext cx="83820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10800000">
              <a:off x="7010400" y="57150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10800000">
              <a:off x="6553200" y="5562600"/>
              <a:ext cx="15240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a:off x="7086600" y="3810000"/>
              <a:ext cx="457200" cy="457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Oval 95"/>
            <p:cNvSpPr/>
            <p:nvPr/>
          </p:nvSpPr>
          <p:spPr>
            <a:xfrm>
              <a:off x="7533042" y="3679116"/>
              <a:ext cx="76200" cy="152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Straight Connector 96"/>
            <p:cNvCxnSpPr/>
            <p:nvPr/>
          </p:nvCxnSpPr>
          <p:spPr>
            <a:xfrm rot="5400000">
              <a:off x="6667500" y="4381500"/>
              <a:ext cx="5334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Oval 97"/>
            <p:cNvSpPr/>
            <p:nvPr/>
          </p:nvSpPr>
          <p:spPr>
            <a:xfrm>
              <a:off x="6760284" y="4800600"/>
              <a:ext cx="76200" cy="152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Chord 98"/>
            <p:cNvSpPr/>
            <p:nvPr/>
          </p:nvSpPr>
          <p:spPr>
            <a:xfrm rot="7964169">
              <a:off x="6763422" y="3091256"/>
              <a:ext cx="608297" cy="549463"/>
            </a:xfrm>
            <a:prstGeom prst="chord">
              <a:avLst>
                <a:gd name="adj1" fmla="val 3065442"/>
                <a:gd name="adj2" fmla="val 13046100"/>
              </a:avLst>
            </a:prstGeom>
            <a:ln>
              <a:solidFill>
                <a:schemeClr val="accent3">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00" name="Straight Connector 99"/>
            <p:cNvCxnSpPr>
              <a:endCxn id="99" idx="1"/>
            </p:cNvCxnSpPr>
            <p:nvPr/>
          </p:nvCxnSpPr>
          <p:spPr>
            <a:xfrm rot="10800000" flipH="1">
              <a:off x="6553196" y="3313463"/>
              <a:ext cx="779610" cy="39337"/>
            </a:xfrm>
            <a:prstGeom prst="line">
              <a:avLst/>
            </a:prstGeom>
            <a:ln w="28575">
              <a:solidFill>
                <a:schemeClr val="accent3">
                  <a:lumMod val="50000"/>
                </a:schemeClr>
              </a:solidFill>
            </a:ln>
          </p:spPr>
          <p:style>
            <a:lnRef idx="1">
              <a:schemeClr val="accent3"/>
            </a:lnRef>
            <a:fillRef idx="0">
              <a:schemeClr val="accent3"/>
            </a:fillRef>
            <a:effectRef idx="0">
              <a:schemeClr val="accent3"/>
            </a:effectRef>
            <a:fontRef idx="minor">
              <a:schemeClr val="tx1"/>
            </a:fontRef>
          </p:style>
        </p:cxnSp>
        <p:sp>
          <p:nvSpPr>
            <p:cNvPr id="101" name="Arc 100"/>
            <p:cNvSpPr/>
            <p:nvPr/>
          </p:nvSpPr>
          <p:spPr>
            <a:xfrm rot="8491453">
              <a:off x="6856671" y="3233826"/>
              <a:ext cx="496890" cy="414075"/>
            </a:xfrm>
            <a:prstGeom prst="arc">
              <a:avLst>
                <a:gd name="adj1" fmla="val 17772720"/>
                <a:gd name="adj2" fmla="val 2100618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2" name="Moon 101"/>
            <p:cNvSpPr/>
            <p:nvPr/>
          </p:nvSpPr>
          <p:spPr>
            <a:xfrm rot="5400000">
              <a:off x="6977399" y="3407484"/>
              <a:ext cx="152400" cy="457200"/>
            </a:xfrm>
            <a:prstGeom prst="mo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4216</TotalTime>
  <Words>1750</Words>
  <Application>Microsoft Office PowerPoint</Application>
  <PresentationFormat>On-screen Show (4:3)</PresentationFormat>
  <Paragraphs>154</Paragraphs>
  <Slides>18</Slides>
  <Notes>14</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What’s in a Move?  Normal Disruption and a Design Challenge</vt:lpstr>
      <vt:lpstr>Moving can be difficult.</vt:lpstr>
      <vt:lpstr>Moving can spur innovation.</vt:lpstr>
      <vt:lpstr>Research questions</vt:lpstr>
      <vt:lpstr>Who we studied</vt:lpstr>
      <vt:lpstr>1. How likely is a project to have someone who moves?</vt:lpstr>
      <vt:lpstr>A project was more likely to have movers if it had:</vt:lpstr>
      <vt:lpstr>A project is less likely to have movers if it has:</vt:lpstr>
      <vt:lpstr>2. Can we predict who will move?</vt:lpstr>
      <vt:lpstr>3. Where do movers go?</vt:lpstr>
      <vt:lpstr>4. How disruptive are moves?</vt:lpstr>
      <vt:lpstr>Moves were surprising &amp; disruptive</vt:lpstr>
      <vt:lpstr>Moves created actual &amp; psychological distance</vt:lpstr>
      <vt:lpstr>Moves could invigorate projects</vt:lpstr>
      <vt:lpstr>Design challenges</vt:lpstr>
      <vt:lpstr>Project organization strategies</vt:lpstr>
      <vt:lpstr>Technology strategies</vt:lpstr>
      <vt:lpstr>Thank you!</vt:lpstr>
    </vt:vector>
  </TitlesOfParts>
  <Company>Carnegie Mellon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Aruna</dc:creator>
  <cp:lastModifiedBy>Aruna</cp:lastModifiedBy>
  <cp:revision>358</cp:revision>
  <dcterms:created xsi:type="dcterms:W3CDTF">2011-04-25T16:48:15Z</dcterms:created>
  <dcterms:modified xsi:type="dcterms:W3CDTF">2011-05-03T21:46:05Z</dcterms:modified>
</cp:coreProperties>
</file>