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8404800" cy="42062400"/>
  <p:notesSz cx="4572000" cy="3429000"/>
  <p:embeddedFontLst>
    <p:embeddedFont>
      <p:font typeface="Calibri" pitchFamily="34" charset="0"/>
      <p:regular r:id="rId4"/>
      <p:bold r:id="rId5"/>
      <p:italic r:id="rId6"/>
      <p:boldItalic r:id="rId7"/>
    </p:embeddedFont>
    <p:embeddedFont>
      <p:font typeface="cmsy10" pitchFamily="34" charset="0"/>
      <p:regular r:id="rId8"/>
    </p:embeddedFont>
    <p:embeddedFont>
      <p:font typeface="cmmi10" pitchFamily="34" charset="0"/>
      <p:regular r:id="rId9"/>
    </p:embeddedFont>
  </p:embeddedFontLst>
  <p:custDataLst>
    <p:tags r:id="rId10"/>
  </p:custDataLst>
  <p:defaultTextStyle>
    <a:defPPr>
      <a:defRPr lang="en-US"/>
    </a:defPPr>
    <a:lvl1pPr marL="0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1pPr>
    <a:lvl2pPr marL="2682474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2pPr>
    <a:lvl3pPr marL="5364949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3pPr>
    <a:lvl4pPr marL="8047423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4pPr>
    <a:lvl5pPr marL="10729897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5pPr>
    <a:lvl6pPr marL="13412373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6pPr>
    <a:lvl7pPr marL="16094847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7pPr>
    <a:lvl8pPr marL="18777322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8pPr>
    <a:lvl9pPr marL="21459798" algn="l" defTabSz="5364949" rtl="0" eaLnBrk="1" latinLnBrk="0" hangingPunct="1">
      <a:defRPr sz="10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26D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4" autoAdjust="0"/>
  </p:normalViewPr>
  <p:slideViewPr>
    <p:cSldViewPr>
      <p:cViewPr>
        <p:scale>
          <a:sx n="17" d="100"/>
          <a:sy n="17" d="100"/>
        </p:scale>
        <p:origin x="-1158" y="-78"/>
      </p:cViewPr>
      <p:guideLst>
        <p:guide orient="horz" pos="13248"/>
        <p:guide pos="12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tags" Target="tags/tag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981200" cy="171450"/>
          </a:xfrm>
          <a:prstGeom prst="rect">
            <a:avLst/>
          </a:prstGeom>
        </p:spPr>
        <p:txBody>
          <a:bodyPr vert="horz" lIns="45720" tIns="22860" rIns="45720" bIns="22860" rtlCol="0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589742" y="0"/>
            <a:ext cx="1981200" cy="171450"/>
          </a:xfrm>
          <a:prstGeom prst="rect">
            <a:avLst/>
          </a:prstGeom>
        </p:spPr>
        <p:txBody>
          <a:bodyPr vert="horz" lIns="45720" tIns="22860" rIns="45720" bIns="22860" rtlCol="0"/>
          <a:lstStyle>
            <a:lvl1pPr algn="r">
              <a:defRPr sz="600"/>
            </a:lvl1pPr>
          </a:lstStyle>
          <a:p>
            <a:fld id="{141E96B7-FFFF-4FC1-BFBC-BB7B1D626561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98625" y="257175"/>
            <a:ext cx="1174750" cy="128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5720" tIns="22860" rIns="45720" bIns="228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1628775"/>
            <a:ext cx="3657600" cy="1543050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256955"/>
            <a:ext cx="1981200" cy="171450"/>
          </a:xfrm>
          <a:prstGeom prst="rect">
            <a:avLst/>
          </a:prstGeom>
        </p:spPr>
        <p:txBody>
          <a:bodyPr vert="horz" lIns="45720" tIns="22860" rIns="45720" bIns="22860" rtlCol="0" anchor="b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589742" y="3256955"/>
            <a:ext cx="1981200" cy="171450"/>
          </a:xfrm>
          <a:prstGeom prst="rect">
            <a:avLst/>
          </a:prstGeom>
        </p:spPr>
        <p:txBody>
          <a:bodyPr vert="horz" lIns="45720" tIns="22860" rIns="45720" bIns="22860" rtlCol="0" anchor="b"/>
          <a:lstStyle>
            <a:lvl1pPr algn="r">
              <a:defRPr sz="600"/>
            </a:lvl1pPr>
          </a:lstStyle>
          <a:p>
            <a:fld id="{4321951C-79B8-4986-B039-66166C5897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1pPr>
    <a:lvl2pPr marL="2682474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2pPr>
    <a:lvl3pPr marL="5364949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3pPr>
    <a:lvl4pPr marL="8047423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4pPr>
    <a:lvl5pPr marL="10729897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5pPr>
    <a:lvl6pPr marL="13412373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6pPr>
    <a:lvl7pPr marL="16094847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7pPr>
    <a:lvl8pPr marL="18777322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8pPr>
    <a:lvl9pPr marL="21459798" algn="l" defTabSz="5364949" rtl="0" eaLnBrk="1" latinLnBrk="0" hangingPunct="1">
      <a:defRPr sz="7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98625" y="257175"/>
            <a:ext cx="1174750" cy="12858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1951C-79B8-4986-B039-66166C5897D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13066616"/>
            <a:ext cx="32644080" cy="90161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20" y="23835360"/>
            <a:ext cx="26883360" cy="10749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82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364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047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729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412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094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777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459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5" y="27028990"/>
            <a:ext cx="32644080" cy="8354060"/>
          </a:xfrm>
        </p:spPr>
        <p:txBody>
          <a:bodyPr anchor="t"/>
          <a:lstStyle>
            <a:lvl1pPr algn="l">
              <a:defRPr sz="23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5" y="17827845"/>
            <a:ext cx="32644080" cy="9201148"/>
          </a:xfrm>
        </p:spPr>
        <p:txBody>
          <a:bodyPr anchor="b"/>
          <a:lstStyle>
            <a:lvl1pPr marL="0" indent="0">
              <a:buNone/>
              <a:defRPr sz="11700">
                <a:solidFill>
                  <a:schemeClr val="tx1">
                    <a:tint val="75000"/>
                  </a:schemeClr>
                </a:solidFill>
              </a:defRPr>
            </a:lvl1pPr>
            <a:lvl2pPr marL="2682474" indent="0">
              <a:buNone/>
              <a:defRPr sz="10600">
                <a:solidFill>
                  <a:schemeClr val="tx1">
                    <a:tint val="75000"/>
                  </a:schemeClr>
                </a:solidFill>
              </a:defRPr>
            </a:lvl2pPr>
            <a:lvl3pPr marL="5364949" indent="0">
              <a:buNone/>
              <a:defRPr sz="9300">
                <a:solidFill>
                  <a:schemeClr val="tx1">
                    <a:tint val="75000"/>
                  </a:schemeClr>
                </a:solidFill>
              </a:defRPr>
            </a:lvl3pPr>
            <a:lvl4pPr marL="8047423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4pPr>
            <a:lvl5pPr marL="10729897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5pPr>
            <a:lvl6pPr marL="13412373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6pPr>
            <a:lvl7pPr marL="16094847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7pPr>
            <a:lvl8pPr marL="18777322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8pPr>
            <a:lvl9pPr marL="21459798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9814564"/>
            <a:ext cx="16962120" cy="27759240"/>
          </a:xfrm>
        </p:spPr>
        <p:txBody>
          <a:bodyPr/>
          <a:lstStyle>
            <a:lvl1pPr>
              <a:defRPr sz="16500"/>
            </a:lvl1pPr>
            <a:lvl2pPr>
              <a:defRPr sz="14200"/>
            </a:lvl2pPr>
            <a:lvl3pPr>
              <a:defRPr sz="11700"/>
            </a:lvl3pPr>
            <a:lvl4pPr>
              <a:defRPr sz="10600"/>
            </a:lvl4pPr>
            <a:lvl5pPr>
              <a:defRPr sz="10600"/>
            </a:lvl5pPr>
            <a:lvl6pPr>
              <a:defRPr sz="10600"/>
            </a:lvl6pPr>
            <a:lvl7pPr>
              <a:defRPr sz="10600"/>
            </a:lvl7pPr>
            <a:lvl8pPr>
              <a:defRPr sz="10600"/>
            </a:lvl8pPr>
            <a:lvl9pPr>
              <a:defRPr sz="10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22440" y="9814564"/>
            <a:ext cx="16962120" cy="27759240"/>
          </a:xfrm>
        </p:spPr>
        <p:txBody>
          <a:bodyPr/>
          <a:lstStyle>
            <a:lvl1pPr>
              <a:defRPr sz="16500"/>
            </a:lvl1pPr>
            <a:lvl2pPr>
              <a:defRPr sz="14200"/>
            </a:lvl2pPr>
            <a:lvl3pPr>
              <a:defRPr sz="11700"/>
            </a:lvl3pPr>
            <a:lvl4pPr>
              <a:defRPr sz="10600"/>
            </a:lvl4pPr>
            <a:lvl5pPr>
              <a:defRPr sz="10600"/>
            </a:lvl5pPr>
            <a:lvl6pPr>
              <a:defRPr sz="10600"/>
            </a:lvl6pPr>
            <a:lvl7pPr>
              <a:defRPr sz="10600"/>
            </a:lvl7pPr>
            <a:lvl8pPr>
              <a:defRPr sz="10600"/>
            </a:lvl8pPr>
            <a:lvl9pPr>
              <a:defRPr sz="10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3" y="9415361"/>
            <a:ext cx="16968790" cy="3923874"/>
          </a:xfrm>
        </p:spPr>
        <p:txBody>
          <a:bodyPr anchor="b"/>
          <a:lstStyle>
            <a:lvl1pPr marL="0" indent="0">
              <a:buNone/>
              <a:defRPr sz="14200" b="1"/>
            </a:lvl1pPr>
            <a:lvl2pPr marL="2682474" indent="0">
              <a:buNone/>
              <a:defRPr sz="11700" b="1"/>
            </a:lvl2pPr>
            <a:lvl3pPr marL="5364949" indent="0">
              <a:buNone/>
              <a:defRPr sz="10600" b="1"/>
            </a:lvl3pPr>
            <a:lvl4pPr marL="8047423" indent="0">
              <a:buNone/>
              <a:defRPr sz="9300" b="1"/>
            </a:lvl4pPr>
            <a:lvl5pPr marL="10729897" indent="0">
              <a:buNone/>
              <a:defRPr sz="9300" b="1"/>
            </a:lvl5pPr>
            <a:lvl6pPr marL="13412373" indent="0">
              <a:buNone/>
              <a:defRPr sz="9300" b="1"/>
            </a:lvl6pPr>
            <a:lvl7pPr marL="16094847" indent="0">
              <a:buNone/>
              <a:defRPr sz="9300" b="1"/>
            </a:lvl7pPr>
            <a:lvl8pPr marL="18777322" indent="0">
              <a:buNone/>
              <a:defRPr sz="9300" b="1"/>
            </a:lvl8pPr>
            <a:lvl9pPr marL="21459798" indent="0">
              <a:buNone/>
              <a:defRPr sz="9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3" y="13339235"/>
            <a:ext cx="16968790" cy="24234566"/>
          </a:xfrm>
        </p:spPr>
        <p:txBody>
          <a:bodyPr/>
          <a:lstStyle>
            <a:lvl1pPr>
              <a:defRPr sz="14200"/>
            </a:lvl1pPr>
            <a:lvl2pPr>
              <a:defRPr sz="11700"/>
            </a:lvl2pPr>
            <a:lvl3pPr>
              <a:defRPr sz="106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108" y="9415361"/>
            <a:ext cx="16975456" cy="3923874"/>
          </a:xfrm>
        </p:spPr>
        <p:txBody>
          <a:bodyPr anchor="b"/>
          <a:lstStyle>
            <a:lvl1pPr marL="0" indent="0">
              <a:buNone/>
              <a:defRPr sz="14200" b="1"/>
            </a:lvl1pPr>
            <a:lvl2pPr marL="2682474" indent="0">
              <a:buNone/>
              <a:defRPr sz="11700" b="1"/>
            </a:lvl2pPr>
            <a:lvl3pPr marL="5364949" indent="0">
              <a:buNone/>
              <a:defRPr sz="10600" b="1"/>
            </a:lvl3pPr>
            <a:lvl4pPr marL="8047423" indent="0">
              <a:buNone/>
              <a:defRPr sz="9300" b="1"/>
            </a:lvl4pPr>
            <a:lvl5pPr marL="10729897" indent="0">
              <a:buNone/>
              <a:defRPr sz="9300" b="1"/>
            </a:lvl5pPr>
            <a:lvl6pPr marL="13412373" indent="0">
              <a:buNone/>
              <a:defRPr sz="9300" b="1"/>
            </a:lvl6pPr>
            <a:lvl7pPr marL="16094847" indent="0">
              <a:buNone/>
              <a:defRPr sz="9300" b="1"/>
            </a:lvl7pPr>
            <a:lvl8pPr marL="18777322" indent="0">
              <a:buNone/>
              <a:defRPr sz="9300" b="1"/>
            </a:lvl8pPr>
            <a:lvl9pPr marL="21459798" indent="0">
              <a:buNone/>
              <a:defRPr sz="9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108" y="13339235"/>
            <a:ext cx="16975456" cy="24234566"/>
          </a:xfrm>
        </p:spPr>
        <p:txBody>
          <a:bodyPr/>
          <a:lstStyle>
            <a:lvl1pPr>
              <a:defRPr sz="14200"/>
            </a:lvl1pPr>
            <a:lvl2pPr>
              <a:defRPr sz="11700"/>
            </a:lvl2pPr>
            <a:lvl3pPr>
              <a:defRPr sz="106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6" y="1674708"/>
            <a:ext cx="12634915" cy="7127240"/>
          </a:xfrm>
        </p:spPr>
        <p:txBody>
          <a:bodyPr anchor="b"/>
          <a:lstStyle>
            <a:lvl1pPr algn="l">
              <a:defRPr sz="1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5211" y="1674713"/>
            <a:ext cx="21469350" cy="35899092"/>
          </a:xfrm>
        </p:spPr>
        <p:txBody>
          <a:bodyPr/>
          <a:lstStyle>
            <a:lvl1pPr>
              <a:defRPr sz="18700"/>
            </a:lvl1pPr>
            <a:lvl2pPr>
              <a:defRPr sz="16500"/>
            </a:lvl2pPr>
            <a:lvl3pPr>
              <a:defRPr sz="14200"/>
            </a:lvl3pPr>
            <a:lvl4pPr>
              <a:defRPr sz="11700"/>
            </a:lvl4pPr>
            <a:lvl5pPr>
              <a:defRPr sz="11700"/>
            </a:lvl5pPr>
            <a:lvl6pPr>
              <a:defRPr sz="11700"/>
            </a:lvl6pPr>
            <a:lvl7pPr>
              <a:defRPr sz="11700"/>
            </a:lvl7pPr>
            <a:lvl8pPr>
              <a:defRPr sz="11700"/>
            </a:lvl8pPr>
            <a:lvl9pPr>
              <a:defRPr sz="1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6" y="8801953"/>
            <a:ext cx="12634915" cy="28771852"/>
          </a:xfrm>
        </p:spPr>
        <p:txBody>
          <a:bodyPr/>
          <a:lstStyle>
            <a:lvl1pPr marL="0" indent="0">
              <a:buNone/>
              <a:defRPr sz="8100"/>
            </a:lvl1pPr>
            <a:lvl2pPr marL="2682474" indent="0">
              <a:buNone/>
              <a:defRPr sz="7000"/>
            </a:lvl2pPr>
            <a:lvl3pPr marL="5364949" indent="0">
              <a:buNone/>
              <a:defRPr sz="5900"/>
            </a:lvl3pPr>
            <a:lvl4pPr marL="8047423" indent="0">
              <a:buNone/>
              <a:defRPr sz="5200"/>
            </a:lvl4pPr>
            <a:lvl5pPr marL="10729897" indent="0">
              <a:buNone/>
              <a:defRPr sz="5200"/>
            </a:lvl5pPr>
            <a:lvl6pPr marL="13412373" indent="0">
              <a:buNone/>
              <a:defRPr sz="5200"/>
            </a:lvl6pPr>
            <a:lvl7pPr marL="16094847" indent="0">
              <a:buNone/>
              <a:defRPr sz="5200"/>
            </a:lvl7pPr>
            <a:lvl8pPr marL="18777322" indent="0">
              <a:buNone/>
              <a:defRPr sz="5200"/>
            </a:lvl8pPr>
            <a:lvl9pPr marL="21459798" indent="0">
              <a:buNone/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7610" y="29443686"/>
            <a:ext cx="23042880" cy="3475992"/>
          </a:xfrm>
        </p:spPr>
        <p:txBody>
          <a:bodyPr anchor="b"/>
          <a:lstStyle>
            <a:lvl1pPr algn="l">
              <a:defRPr sz="1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7610" y="3758352"/>
            <a:ext cx="23042880" cy="25237440"/>
          </a:xfrm>
        </p:spPr>
        <p:txBody>
          <a:bodyPr/>
          <a:lstStyle>
            <a:lvl1pPr marL="0" indent="0">
              <a:buNone/>
              <a:defRPr sz="18700"/>
            </a:lvl1pPr>
            <a:lvl2pPr marL="2682474" indent="0">
              <a:buNone/>
              <a:defRPr sz="16500"/>
            </a:lvl2pPr>
            <a:lvl3pPr marL="5364949" indent="0">
              <a:buNone/>
              <a:defRPr sz="14200"/>
            </a:lvl3pPr>
            <a:lvl4pPr marL="8047423" indent="0">
              <a:buNone/>
              <a:defRPr sz="11700"/>
            </a:lvl4pPr>
            <a:lvl5pPr marL="10729897" indent="0">
              <a:buNone/>
              <a:defRPr sz="11700"/>
            </a:lvl5pPr>
            <a:lvl6pPr marL="13412373" indent="0">
              <a:buNone/>
              <a:defRPr sz="11700"/>
            </a:lvl6pPr>
            <a:lvl7pPr marL="16094847" indent="0">
              <a:buNone/>
              <a:defRPr sz="11700"/>
            </a:lvl7pPr>
            <a:lvl8pPr marL="18777322" indent="0">
              <a:buNone/>
              <a:defRPr sz="11700"/>
            </a:lvl8pPr>
            <a:lvl9pPr marL="21459798" indent="0">
              <a:buNone/>
              <a:defRPr sz="1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610" y="32919678"/>
            <a:ext cx="23042880" cy="4936488"/>
          </a:xfrm>
        </p:spPr>
        <p:txBody>
          <a:bodyPr/>
          <a:lstStyle>
            <a:lvl1pPr marL="0" indent="0">
              <a:buNone/>
              <a:defRPr sz="8100"/>
            </a:lvl1pPr>
            <a:lvl2pPr marL="2682474" indent="0">
              <a:buNone/>
              <a:defRPr sz="7000"/>
            </a:lvl2pPr>
            <a:lvl3pPr marL="5364949" indent="0">
              <a:buNone/>
              <a:defRPr sz="5900"/>
            </a:lvl3pPr>
            <a:lvl4pPr marL="8047423" indent="0">
              <a:buNone/>
              <a:defRPr sz="5200"/>
            </a:lvl4pPr>
            <a:lvl5pPr marL="10729897" indent="0">
              <a:buNone/>
              <a:defRPr sz="5200"/>
            </a:lvl5pPr>
            <a:lvl6pPr marL="13412373" indent="0">
              <a:buNone/>
              <a:defRPr sz="5200"/>
            </a:lvl6pPr>
            <a:lvl7pPr marL="16094847" indent="0">
              <a:buNone/>
              <a:defRPr sz="5200"/>
            </a:lvl7pPr>
            <a:lvl8pPr marL="18777322" indent="0">
              <a:buNone/>
              <a:defRPr sz="5200"/>
            </a:lvl8pPr>
            <a:lvl9pPr marL="21459798" indent="0">
              <a:buNone/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3480" y="1684454"/>
            <a:ext cx="8641080" cy="358893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240" y="1684454"/>
            <a:ext cx="25283160" cy="358893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1684446"/>
            <a:ext cx="34564320" cy="7010400"/>
          </a:xfrm>
          <a:prstGeom prst="rect">
            <a:avLst/>
          </a:prstGeom>
        </p:spPr>
        <p:txBody>
          <a:bodyPr vert="horz" lIns="536495" tIns="268247" rIns="536495" bIns="26824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9814564"/>
            <a:ext cx="34564320" cy="27759240"/>
          </a:xfrm>
          <a:prstGeom prst="rect">
            <a:avLst/>
          </a:prstGeom>
        </p:spPr>
        <p:txBody>
          <a:bodyPr vert="horz" lIns="536495" tIns="268247" rIns="536495" bIns="26824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20240" y="38985621"/>
            <a:ext cx="8961120" cy="2239432"/>
          </a:xfrm>
          <a:prstGeom prst="rect">
            <a:avLst/>
          </a:prstGeom>
        </p:spPr>
        <p:txBody>
          <a:bodyPr vert="horz" lIns="536495" tIns="268247" rIns="536495" bIns="268247" rtlCol="0" anchor="ctr"/>
          <a:lstStyle>
            <a:lvl1pPr algn="l">
              <a:defRPr sz="7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3D5B6-6C8E-48A4-BE6A-415FA4D529BC}" type="datetimeFigureOut">
              <a:rPr lang="en-US" smtClean="0"/>
              <a:pPr/>
              <a:t>12/4/2010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21640" y="38985621"/>
            <a:ext cx="12161520" cy="2239432"/>
          </a:xfrm>
          <a:prstGeom prst="rect">
            <a:avLst/>
          </a:prstGeom>
        </p:spPr>
        <p:txBody>
          <a:bodyPr vert="horz" lIns="536495" tIns="268247" rIns="536495" bIns="268247" rtlCol="0" anchor="ctr"/>
          <a:lstStyle>
            <a:lvl1pPr algn="ctr">
              <a:defRPr sz="7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523440" y="38985621"/>
            <a:ext cx="8961120" cy="2239432"/>
          </a:xfrm>
          <a:prstGeom prst="rect">
            <a:avLst/>
          </a:prstGeom>
        </p:spPr>
        <p:txBody>
          <a:bodyPr vert="horz" lIns="536495" tIns="268247" rIns="536495" bIns="268247" rtlCol="0" anchor="ctr"/>
          <a:lstStyle>
            <a:lvl1pPr algn="r">
              <a:defRPr sz="7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A1B5C-9EA9-449B-A10A-670D99DCB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364949" rtl="0" eaLnBrk="1" latinLnBrk="0" hangingPunct="1">
        <a:spcBef>
          <a:spcPct val="0"/>
        </a:spcBef>
        <a:buNone/>
        <a:defRPr sz="2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11857" indent="-2011857" algn="l" defTabSz="5364949" rtl="0" eaLnBrk="1" latinLnBrk="0" hangingPunct="1">
        <a:spcBef>
          <a:spcPct val="20000"/>
        </a:spcBef>
        <a:buFont typeface="Arial" pitchFamily="34" charset="0"/>
        <a:buChar char="•"/>
        <a:defRPr sz="18700" kern="1200">
          <a:solidFill>
            <a:schemeClr val="tx1"/>
          </a:solidFill>
          <a:latin typeface="+mn-lt"/>
          <a:ea typeface="+mn-ea"/>
          <a:cs typeface="+mn-cs"/>
        </a:defRPr>
      </a:lvl1pPr>
      <a:lvl2pPr marL="4359020" indent="-1676547" algn="l" defTabSz="5364949" rtl="0" eaLnBrk="1" latinLnBrk="0" hangingPunct="1">
        <a:spcBef>
          <a:spcPct val="20000"/>
        </a:spcBef>
        <a:buFont typeface="Arial" pitchFamily="34" charset="0"/>
        <a:buChar char="–"/>
        <a:defRPr sz="16500" kern="1200">
          <a:solidFill>
            <a:schemeClr val="tx1"/>
          </a:solidFill>
          <a:latin typeface="+mn-lt"/>
          <a:ea typeface="+mn-ea"/>
          <a:cs typeface="+mn-cs"/>
        </a:defRPr>
      </a:lvl2pPr>
      <a:lvl3pPr marL="6706186" indent="-1341237" algn="l" defTabSz="5364949" rtl="0" eaLnBrk="1" latinLnBrk="0" hangingPunct="1">
        <a:spcBef>
          <a:spcPct val="20000"/>
        </a:spcBef>
        <a:buFont typeface="Arial" pitchFamily="34" charset="0"/>
        <a:buChar char="•"/>
        <a:defRPr sz="14200" kern="1200">
          <a:solidFill>
            <a:schemeClr val="tx1"/>
          </a:solidFill>
          <a:latin typeface="+mn-lt"/>
          <a:ea typeface="+mn-ea"/>
          <a:cs typeface="+mn-cs"/>
        </a:defRPr>
      </a:lvl3pPr>
      <a:lvl4pPr marL="9388660" indent="-1341237" algn="l" defTabSz="5364949" rtl="0" eaLnBrk="1" latinLnBrk="0" hangingPunct="1">
        <a:spcBef>
          <a:spcPct val="20000"/>
        </a:spcBef>
        <a:buFont typeface="Arial" pitchFamily="34" charset="0"/>
        <a:buChar char="–"/>
        <a:defRPr sz="11700" kern="1200">
          <a:solidFill>
            <a:schemeClr val="tx1"/>
          </a:solidFill>
          <a:latin typeface="+mn-lt"/>
          <a:ea typeface="+mn-ea"/>
          <a:cs typeface="+mn-cs"/>
        </a:defRPr>
      </a:lvl4pPr>
      <a:lvl5pPr marL="12071136" indent="-1341237" algn="l" defTabSz="5364949" rtl="0" eaLnBrk="1" latinLnBrk="0" hangingPunct="1">
        <a:spcBef>
          <a:spcPct val="20000"/>
        </a:spcBef>
        <a:buFont typeface="Arial" pitchFamily="34" charset="0"/>
        <a:buChar char="»"/>
        <a:defRPr sz="11700" kern="1200">
          <a:solidFill>
            <a:schemeClr val="tx1"/>
          </a:solidFill>
          <a:latin typeface="+mn-lt"/>
          <a:ea typeface="+mn-ea"/>
          <a:cs typeface="+mn-cs"/>
        </a:defRPr>
      </a:lvl5pPr>
      <a:lvl6pPr marL="14753610" indent="-1341237" algn="l" defTabSz="5364949" rtl="0" eaLnBrk="1" latinLnBrk="0" hangingPunct="1">
        <a:spcBef>
          <a:spcPct val="20000"/>
        </a:spcBef>
        <a:buFont typeface="Arial" pitchFamily="34" charset="0"/>
        <a:buChar char="•"/>
        <a:defRPr sz="11700" kern="1200">
          <a:solidFill>
            <a:schemeClr val="tx1"/>
          </a:solidFill>
          <a:latin typeface="+mn-lt"/>
          <a:ea typeface="+mn-ea"/>
          <a:cs typeface="+mn-cs"/>
        </a:defRPr>
      </a:lvl6pPr>
      <a:lvl7pPr marL="17436085" indent="-1341237" algn="l" defTabSz="5364949" rtl="0" eaLnBrk="1" latinLnBrk="0" hangingPunct="1">
        <a:spcBef>
          <a:spcPct val="20000"/>
        </a:spcBef>
        <a:buFont typeface="Arial" pitchFamily="34" charset="0"/>
        <a:buChar char="•"/>
        <a:defRPr sz="117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8559" indent="-1341237" algn="l" defTabSz="5364949" rtl="0" eaLnBrk="1" latinLnBrk="0" hangingPunct="1">
        <a:spcBef>
          <a:spcPct val="20000"/>
        </a:spcBef>
        <a:buFont typeface="Arial" pitchFamily="34" charset="0"/>
        <a:buChar char="•"/>
        <a:defRPr sz="11700" kern="1200">
          <a:solidFill>
            <a:schemeClr val="tx1"/>
          </a:solidFill>
          <a:latin typeface="+mn-lt"/>
          <a:ea typeface="+mn-ea"/>
          <a:cs typeface="+mn-cs"/>
        </a:defRPr>
      </a:lvl8pPr>
      <a:lvl9pPr marL="22801035" indent="-1341237" algn="l" defTabSz="5364949" rtl="0" eaLnBrk="1" latinLnBrk="0" hangingPunct="1">
        <a:spcBef>
          <a:spcPct val="20000"/>
        </a:spcBef>
        <a:buFont typeface="Arial" pitchFamily="34" charset="0"/>
        <a:buChar char="•"/>
        <a:defRPr sz="1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1pPr>
      <a:lvl2pPr marL="2682474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4949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3pPr>
      <a:lvl4pPr marL="8047423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29897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5pPr>
      <a:lvl6pPr marL="13412373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94847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77322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8pPr>
      <a:lvl9pPr marL="21459798" algn="l" defTabSz="5364949" rtl="0" eaLnBrk="1" latinLnBrk="0" hangingPunct="1">
        <a:defRPr sz="10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67200" y="838200"/>
            <a:ext cx="29123639" cy="2889692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12200" b="1" dirty="0" smtClean="0">
                <a:solidFill>
                  <a:srgbClr val="002060"/>
                </a:solidFill>
              </a:rPr>
              <a:t>Supervised Clustering</a:t>
            </a:r>
          </a:p>
          <a:p>
            <a:pPr algn="ctr"/>
            <a:r>
              <a:rPr lang="en-US" sz="5500" dirty="0" err="1" smtClean="0">
                <a:solidFill>
                  <a:srgbClr val="002060"/>
                </a:solidFill>
              </a:rPr>
              <a:t>Pranjal</a:t>
            </a:r>
            <a:r>
              <a:rPr lang="en-US" sz="5500" dirty="0" smtClean="0">
                <a:solidFill>
                  <a:srgbClr val="002060"/>
                </a:solidFill>
              </a:rPr>
              <a:t> </a:t>
            </a:r>
            <a:r>
              <a:rPr lang="en-US" sz="5500" dirty="0" err="1" smtClean="0">
                <a:solidFill>
                  <a:srgbClr val="002060"/>
                </a:solidFill>
              </a:rPr>
              <a:t>Awasthi</a:t>
            </a:r>
            <a:r>
              <a:rPr lang="en-US" sz="5500" dirty="0" smtClean="0">
                <a:solidFill>
                  <a:srgbClr val="002060"/>
                </a:solidFill>
              </a:rPr>
              <a:t>	Reza </a:t>
            </a:r>
            <a:r>
              <a:rPr lang="en-US" sz="5500" dirty="0" err="1" smtClean="0">
                <a:solidFill>
                  <a:srgbClr val="002060"/>
                </a:solidFill>
              </a:rPr>
              <a:t>Bosagh</a:t>
            </a:r>
            <a:r>
              <a:rPr lang="en-US" sz="5500" dirty="0" smtClean="0">
                <a:solidFill>
                  <a:srgbClr val="002060"/>
                </a:solidFill>
              </a:rPr>
              <a:t> </a:t>
            </a:r>
            <a:r>
              <a:rPr lang="en-US" sz="5500" dirty="0" err="1" smtClean="0">
                <a:solidFill>
                  <a:srgbClr val="002060"/>
                </a:solidFill>
              </a:rPr>
              <a:t>Zadeh</a:t>
            </a:r>
            <a:endParaRPr lang="en-US" sz="5500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268200" y="4191000"/>
            <a:ext cx="12649199" cy="8890071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An algorithm for any concept class C</a:t>
            </a:r>
          </a:p>
          <a:p>
            <a:endParaRPr lang="en-US" sz="5500" dirty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S =  given set of m points.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Define VS = {all k-</a:t>
            </a:r>
            <a:r>
              <a:rPr lang="en-US" sz="4400" dirty="0" err="1" smtClean="0"/>
              <a:t>clusterings</a:t>
            </a:r>
            <a:r>
              <a:rPr lang="en-US" sz="4400" dirty="0" smtClean="0"/>
              <a:t> of S using C.}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For h </a:t>
            </a:r>
            <a:r>
              <a:rPr lang="en-US" sz="4400" dirty="0" smtClean="0">
                <a:latin typeface="cmsy10"/>
              </a:rPr>
              <a:t>µ</a:t>
            </a:r>
            <a:r>
              <a:rPr lang="en-US" sz="4400" dirty="0" smtClean="0"/>
              <a:t> S, define VS(h) = {R </a:t>
            </a:r>
            <a:r>
              <a:rPr lang="en-US" sz="4400" dirty="0" smtClean="0">
                <a:latin typeface="cmsy10"/>
              </a:rPr>
              <a:t>2</a:t>
            </a:r>
            <a:r>
              <a:rPr lang="en-US" sz="4400" dirty="0" smtClean="0"/>
              <a:t> VS|R is consistent</a:t>
            </a:r>
          </a:p>
          <a:p>
            <a:r>
              <a:rPr lang="en-US" sz="4400" dirty="0" smtClean="0"/>
              <a:t>    with h.}</a:t>
            </a:r>
          </a:p>
          <a:p>
            <a:r>
              <a:rPr lang="en-US" sz="4400" dirty="0" smtClean="0">
                <a:solidFill>
                  <a:srgbClr val="0070C0"/>
                </a:solidFill>
              </a:rPr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The Algorithm</a:t>
            </a:r>
          </a:p>
          <a:p>
            <a:pPr>
              <a:buFont typeface="Arial" pitchFamily="34" charset="0"/>
              <a:buChar char="•"/>
            </a:pPr>
            <a:r>
              <a:rPr lang="en-US" sz="4400" b="1" u="sng" dirty="0" smtClean="0"/>
              <a:t> </a:t>
            </a:r>
            <a:r>
              <a:rPr lang="en-US" sz="4400" dirty="0" smtClean="0"/>
              <a:t> At  step </a:t>
            </a:r>
            <a:r>
              <a:rPr lang="en-US" sz="4400" dirty="0" err="1" smtClean="0"/>
              <a:t>i</a:t>
            </a:r>
            <a:r>
              <a:rPr lang="en-US" sz="4400" dirty="0" smtClean="0"/>
              <a:t>, find the largest set of points </a:t>
            </a:r>
            <a:r>
              <a:rPr lang="en-US" sz="4400" dirty="0" smtClean="0">
                <a:latin typeface="Calibri"/>
              </a:rPr>
              <a:t>h</a:t>
            </a:r>
            <a:r>
              <a:rPr lang="en-US" sz="4400" baseline="-25000" dirty="0" smtClean="0">
                <a:latin typeface="Calibri"/>
              </a:rPr>
              <a:t>i</a:t>
            </a:r>
            <a:r>
              <a:rPr lang="en-US" sz="4400" dirty="0" smtClean="0"/>
              <a:t> such  that</a:t>
            </a:r>
          </a:p>
          <a:p>
            <a:r>
              <a:rPr lang="en-US" sz="4400" dirty="0" smtClean="0"/>
              <a:t>    |</a:t>
            </a:r>
            <a:r>
              <a:rPr lang="en-US" sz="4400" dirty="0" smtClean="0">
                <a:latin typeface="Calibri"/>
              </a:rPr>
              <a:t>VS(h</a:t>
            </a:r>
            <a:r>
              <a:rPr lang="en-US" sz="4400" baseline="-25000" dirty="0" smtClean="0">
                <a:latin typeface="Calibri"/>
              </a:rPr>
              <a:t>i</a:t>
            </a:r>
            <a:r>
              <a:rPr lang="en-US" sz="4400" dirty="0" smtClean="0"/>
              <a:t>)| </a:t>
            </a:r>
            <a:r>
              <a:rPr lang="en-US" sz="4400" dirty="0" smtClean="0">
                <a:latin typeface="cmsy10"/>
              </a:rPr>
              <a:t>¸</a:t>
            </a:r>
            <a:r>
              <a:rPr lang="en-US" sz="4400" dirty="0" smtClean="0"/>
              <a:t> ½ |VS|.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Output </a:t>
            </a:r>
            <a:r>
              <a:rPr lang="en-US" sz="4400" dirty="0" smtClean="0">
                <a:latin typeface="Calibri"/>
              </a:rPr>
              <a:t>h</a:t>
            </a:r>
            <a:r>
              <a:rPr lang="en-US" sz="4400" baseline="-25000" dirty="0" smtClean="0">
                <a:latin typeface="Calibri"/>
              </a:rPr>
              <a:t>i</a:t>
            </a:r>
            <a:r>
              <a:rPr lang="en-US" sz="4400" dirty="0" smtClean="0"/>
              <a:t> and repeat until all points are clustered.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On split (</a:t>
            </a:r>
            <a:r>
              <a:rPr lang="en-US" sz="4400" dirty="0" smtClean="0">
                <a:latin typeface="Calibri"/>
              </a:rPr>
              <a:t>h</a:t>
            </a:r>
            <a:r>
              <a:rPr lang="en-US" sz="4400" baseline="-25000" dirty="0" smtClean="0">
                <a:latin typeface="Calibri"/>
              </a:rPr>
              <a:t>i</a:t>
            </a:r>
            <a:r>
              <a:rPr lang="en-US" sz="4400" dirty="0" smtClean="0"/>
              <a:t>) : VS </a:t>
            </a:r>
            <a:r>
              <a:rPr lang="en-US" sz="4400" dirty="0" smtClean="0">
                <a:sym typeface="Wingdings" pitchFamily="2" charset="2"/>
              </a:rPr>
              <a:t> VS \ </a:t>
            </a:r>
            <a:r>
              <a:rPr lang="en-US" sz="4400" dirty="0" smtClean="0">
                <a:latin typeface="Calibri"/>
                <a:sym typeface="Wingdings" pitchFamily="2" charset="2"/>
              </a:rPr>
              <a:t>VS(h</a:t>
            </a:r>
            <a:r>
              <a:rPr lang="en-US" sz="4400" baseline="-25000" dirty="0" smtClean="0">
                <a:latin typeface="Calibri"/>
                <a:sym typeface="Wingdings" pitchFamily="2" charset="2"/>
              </a:rPr>
              <a:t>i</a:t>
            </a:r>
            <a:r>
              <a:rPr lang="en-US" sz="4400" dirty="0" smtClean="0">
                <a:sym typeface="Wingdings" pitchFamily="2" charset="2"/>
              </a:rPr>
              <a:t>).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>
                <a:sym typeface="Wingdings" pitchFamily="2" charset="2"/>
              </a:rPr>
              <a:t>  On </a:t>
            </a:r>
            <a:r>
              <a:rPr lang="en-US" sz="4400" dirty="0" smtClean="0">
                <a:latin typeface="Calibri"/>
                <a:sym typeface="Wingdings" pitchFamily="2" charset="2"/>
              </a:rPr>
              <a:t>merge(h</a:t>
            </a:r>
            <a:r>
              <a:rPr lang="en-US" sz="4400" baseline="-25000" dirty="0" smtClean="0">
                <a:latin typeface="Calibri"/>
                <a:sym typeface="Wingdings" pitchFamily="2" charset="2"/>
              </a:rPr>
              <a:t>i</a:t>
            </a:r>
            <a:r>
              <a:rPr lang="en-US" sz="4400" dirty="0" smtClean="0">
                <a:sym typeface="Wingdings" pitchFamily="2" charset="2"/>
              </a:rPr>
              <a:t> , </a:t>
            </a:r>
            <a:r>
              <a:rPr lang="en-US" sz="4400" dirty="0" err="1" smtClean="0">
                <a:latin typeface="Calibri"/>
                <a:sym typeface="Wingdings" pitchFamily="2" charset="2"/>
              </a:rPr>
              <a:t>h</a:t>
            </a:r>
            <a:r>
              <a:rPr lang="en-US" sz="4400" baseline="-25000" dirty="0" err="1" smtClean="0">
                <a:latin typeface="Calibri"/>
                <a:sym typeface="Wingdings" pitchFamily="2" charset="2"/>
              </a:rPr>
              <a:t>j</a:t>
            </a:r>
            <a:r>
              <a:rPr lang="en-US" sz="4400" dirty="0" smtClean="0">
                <a:sym typeface="Wingdings" pitchFamily="2" charset="2"/>
              </a:rPr>
              <a:t>): VS  VS (</a:t>
            </a:r>
            <a:r>
              <a:rPr lang="en-US" sz="4400" dirty="0" smtClean="0">
                <a:latin typeface="Calibri"/>
                <a:sym typeface="Wingdings" pitchFamily="2" charset="2"/>
              </a:rPr>
              <a:t>h</a:t>
            </a:r>
            <a:r>
              <a:rPr lang="en-US" sz="4400" baseline="-25000" dirty="0" smtClean="0">
                <a:latin typeface="Calibri"/>
                <a:sym typeface="Wingdings" pitchFamily="2" charset="2"/>
              </a:rPr>
              <a:t>i</a:t>
            </a:r>
            <a:r>
              <a:rPr lang="en-US" sz="4400" dirty="0" smtClean="0">
                <a:sym typeface="Wingdings" pitchFamily="2" charset="2"/>
              </a:rPr>
              <a:t> </a:t>
            </a:r>
            <a:r>
              <a:rPr lang="en-US" sz="4400" dirty="0" smtClean="0">
                <a:latin typeface="cmsy10"/>
                <a:sym typeface="Wingdings" pitchFamily="2" charset="2"/>
              </a:rPr>
              <a:t>[</a:t>
            </a:r>
            <a:r>
              <a:rPr lang="en-US" sz="4400" dirty="0" smtClean="0">
                <a:sym typeface="Wingdings" pitchFamily="2" charset="2"/>
              </a:rPr>
              <a:t> </a:t>
            </a:r>
            <a:r>
              <a:rPr lang="en-US" sz="4400" dirty="0" err="1" smtClean="0">
                <a:latin typeface="Calibri"/>
                <a:sym typeface="Wingdings" pitchFamily="2" charset="2"/>
              </a:rPr>
              <a:t>h</a:t>
            </a:r>
            <a:r>
              <a:rPr lang="en-US" sz="4400" baseline="-25000" dirty="0" err="1" smtClean="0">
                <a:latin typeface="Calibri"/>
                <a:sym typeface="Wingdings" pitchFamily="2" charset="2"/>
              </a:rPr>
              <a:t>j</a:t>
            </a:r>
            <a:r>
              <a:rPr lang="en-US" sz="4400" dirty="0" smtClean="0">
                <a:sym typeface="Wingdings" pitchFamily="2" charset="2"/>
              </a:rPr>
              <a:t>) </a:t>
            </a:r>
            <a:r>
              <a:rPr lang="en-US" sz="5500" dirty="0" smtClean="0"/>
              <a:t> </a:t>
            </a:r>
            <a:endParaRPr lang="en-US" sz="4600" baseline="300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12801600" y="17373600"/>
            <a:ext cx="10687050" cy="5335252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Clustering geometric classes</a:t>
            </a:r>
          </a:p>
          <a:p>
            <a:endParaRPr lang="en-US" sz="5500" dirty="0"/>
          </a:p>
          <a:p>
            <a:r>
              <a:rPr lang="en-US" sz="4400" dirty="0" smtClean="0"/>
              <a:t>Concept class C = axis aligned rectangles in </a:t>
            </a:r>
            <a:r>
              <a:rPr lang="en-US" sz="4400" dirty="0" smtClean="0">
                <a:latin typeface="Calibri"/>
              </a:rPr>
              <a:t>R</a:t>
            </a:r>
            <a:r>
              <a:rPr lang="en-US" sz="4400" baseline="30000" dirty="0" smtClean="0">
                <a:latin typeface="Calibri"/>
              </a:rPr>
              <a:t>d</a:t>
            </a:r>
          </a:p>
          <a:p>
            <a:endParaRPr lang="en-US" sz="4400" dirty="0" smtClean="0"/>
          </a:p>
          <a:p>
            <a:r>
              <a:rPr lang="en-US" sz="4400" dirty="0" smtClean="0"/>
              <a:t>     </a:t>
            </a:r>
            <a:r>
              <a:rPr lang="en-US" sz="4700" b="1" u="sng" dirty="0" smtClean="0">
                <a:solidFill>
                  <a:srgbClr val="0070C0"/>
                </a:solidFill>
              </a:rPr>
              <a:t>Main idea behind the Algorithm</a:t>
            </a:r>
            <a:r>
              <a:rPr lang="en-US" sz="4700" dirty="0" smtClean="0"/>
              <a:t>:</a:t>
            </a:r>
          </a:p>
          <a:p>
            <a:r>
              <a:rPr lang="en-US" sz="4400" dirty="0" smtClean="0"/>
              <a:t>     View the problem as d independent </a:t>
            </a:r>
          </a:p>
          <a:p>
            <a:r>
              <a:rPr lang="en-US" sz="4400" dirty="0" smtClean="0"/>
              <a:t>     problems of clustering intervals on a line.  </a:t>
            </a:r>
            <a:endParaRPr lang="en-US" sz="4400" baseline="300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12420600" y="13944600"/>
            <a:ext cx="11410950" cy="2218033"/>
          </a:xfrm>
          <a:prstGeom prst="rect">
            <a:avLst/>
          </a:prstGeom>
          <a:noFill/>
          <a:ln w="50800" cap="flat">
            <a:solidFill>
              <a:srgbClr val="002060"/>
            </a:solidFill>
            <a:miter lim="800000"/>
          </a:ln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4700" dirty="0" smtClean="0">
                <a:solidFill>
                  <a:srgbClr val="0070C0"/>
                </a:solidFill>
              </a:rPr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Theorem:</a:t>
            </a:r>
          </a:p>
          <a:p>
            <a:r>
              <a:rPr lang="en-US" sz="4400" dirty="0" smtClean="0"/>
              <a:t> The algorithm uses O(k log |C|) queries in the</a:t>
            </a:r>
          </a:p>
          <a:p>
            <a:r>
              <a:rPr lang="en-US" sz="4400" dirty="0" smtClean="0"/>
              <a:t> worst case.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136600" y="12649200"/>
            <a:ext cx="10687050" cy="14399272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Separation Properties</a:t>
            </a:r>
          </a:p>
          <a:p>
            <a:endParaRPr lang="en-US" sz="5500" dirty="0" smtClean="0"/>
          </a:p>
          <a:p>
            <a:r>
              <a:rPr lang="en-US" sz="4400" dirty="0" smtClean="0"/>
              <a:t>What if instead, the dataset satisfies some natural separation conditions?</a:t>
            </a:r>
          </a:p>
          <a:p>
            <a:endParaRPr lang="en-US" sz="4400" dirty="0" smtClean="0"/>
          </a:p>
          <a:p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Strict</a:t>
            </a:r>
            <a:r>
              <a:rPr lang="en-US" sz="4700" b="1" u="sng" dirty="0" smtClean="0">
                <a:solidFill>
                  <a:srgbClr val="FF0000"/>
                </a:solidFill>
              </a:rPr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Threshold Separation:</a:t>
            </a:r>
          </a:p>
          <a:p>
            <a:r>
              <a:rPr lang="en-US" sz="4400" dirty="0" smtClean="0">
                <a:solidFill>
                  <a:srgbClr val="0070C0"/>
                </a:solidFill>
              </a:rPr>
              <a:t> </a:t>
            </a:r>
            <a:r>
              <a:rPr lang="en-US" sz="4400" dirty="0" smtClean="0">
                <a:latin typeface="cmsy10"/>
              </a:rPr>
              <a:t>9</a:t>
            </a:r>
            <a:r>
              <a:rPr lang="en-US" sz="4400" dirty="0" smtClean="0"/>
              <a:t> t such that within cluster distances  </a:t>
            </a:r>
            <a:r>
              <a:rPr lang="en-US" sz="4400" dirty="0" smtClean="0">
                <a:latin typeface="cmsy10"/>
              </a:rPr>
              <a:t>·</a:t>
            </a:r>
            <a:r>
              <a:rPr lang="en-US" sz="4400" dirty="0" smtClean="0"/>
              <a:t> t and  outer distances &gt; t.</a:t>
            </a:r>
          </a:p>
          <a:p>
            <a:r>
              <a:rPr lang="en-US" sz="4400" dirty="0" smtClean="0"/>
              <a:t> </a:t>
            </a:r>
            <a:r>
              <a:rPr lang="en-US" sz="4400" dirty="0" smtClean="0">
                <a:solidFill>
                  <a:srgbClr val="002060"/>
                </a:solidFill>
              </a:rPr>
              <a:t>Can cluster using O(min(</a:t>
            </a:r>
            <a:r>
              <a:rPr lang="en-US" sz="4400" dirty="0" err="1" smtClean="0">
                <a:solidFill>
                  <a:srgbClr val="002060"/>
                </a:solidFill>
              </a:rPr>
              <a:t>k,log</a:t>
            </a:r>
            <a:r>
              <a:rPr lang="en-US" sz="4400" dirty="0" smtClean="0">
                <a:solidFill>
                  <a:srgbClr val="002060"/>
                </a:solidFill>
              </a:rPr>
              <a:t> m)) queries.</a:t>
            </a:r>
          </a:p>
          <a:p>
            <a:endParaRPr lang="en-US" sz="4400" dirty="0" smtClean="0"/>
          </a:p>
          <a:p>
            <a:r>
              <a:rPr lang="en-US" sz="4700" b="1" u="sng" dirty="0" smtClean="0">
                <a:solidFill>
                  <a:srgbClr val="0070C0"/>
                </a:solidFill>
              </a:rPr>
              <a:t>Threshold Separation:</a:t>
            </a:r>
          </a:p>
          <a:p>
            <a:r>
              <a:rPr lang="en-US" sz="4400" dirty="0" smtClean="0"/>
              <a:t>Points within a cluster are more similar to one another than to points outside the cluster.</a:t>
            </a:r>
          </a:p>
          <a:p>
            <a:r>
              <a:rPr lang="en-US" sz="4400" dirty="0" smtClean="0"/>
              <a:t> </a:t>
            </a:r>
            <a:r>
              <a:rPr lang="en-US" sz="4400" dirty="0" smtClean="0">
                <a:solidFill>
                  <a:srgbClr val="002060"/>
                </a:solidFill>
              </a:rPr>
              <a:t>Can cluster using O(k) queries.</a:t>
            </a:r>
          </a:p>
          <a:p>
            <a:endParaRPr lang="en-US" sz="4400" dirty="0" smtClean="0"/>
          </a:p>
          <a:p>
            <a:r>
              <a:rPr lang="en-US" sz="4700" b="1" u="sng" dirty="0" smtClean="0">
                <a:solidFill>
                  <a:srgbClr val="0070C0"/>
                </a:solidFill>
              </a:rPr>
              <a:t>Margin Separation:</a:t>
            </a:r>
          </a:p>
          <a:p>
            <a:r>
              <a:rPr lang="en-US" sz="4400" dirty="0" smtClean="0"/>
              <a:t> Any two clusters are separated by a margin of </a:t>
            </a:r>
            <a:r>
              <a:rPr lang="en-US" sz="4400" dirty="0" smtClean="0">
                <a:latin typeface="cmmi10"/>
              </a:rPr>
              <a:t>°</a:t>
            </a:r>
            <a:r>
              <a:rPr lang="en-US" sz="4400" dirty="0" smtClean="0"/>
              <a:t>.   </a:t>
            </a:r>
          </a:p>
          <a:p>
            <a:r>
              <a:rPr lang="en-US" sz="4400" dirty="0" smtClean="0"/>
              <a:t> </a:t>
            </a:r>
            <a:r>
              <a:rPr lang="en-US" sz="4400" dirty="0" smtClean="0">
                <a:solidFill>
                  <a:srgbClr val="002060"/>
                </a:solidFill>
              </a:rPr>
              <a:t>Can cluster using at most (d/</a:t>
            </a:r>
            <a:r>
              <a:rPr lang="en-US" sz="4400" dirty="0" smtClean="0">
                <a:solidFill>
                  <a:srgbClr val="002060"/>
                </a:solidFill>
                <a:latin typeface="cmmi10"/>
              </a:rPr>
              <a:t>°</a:t>
            </a:r>
            <a:r>
              <a:rPr lang="en-US" sz="4400" baseline="30000" dirty="0" smtClean="0">
                <a:solidFill>
                  <a:srgbClr val="002060"/>
                </a:solidFill>
              </a:rPr>
              <a:t>2</a:t>
            </a:r>
            <a:r>
              <a:rPr lang="en-US" sz="4400" dirty="0" smtClean="0">
                <a:solidFill>
                  <a:srgbClr val="002060"/>
                </a:solidFill>
              </a:rPr>
              <a:t>)</a:t>
            </a:r>
            <a:r>
              <a:rPr lang="en-US" sz="4400" baseline="30000" dirty="0" smtClean="0">
                <a:solidFill>
                  <a:srgbClr val="002060"/>
                </a:solidFill>
              </a:rPr>
              <a:t>(d/2)</a:t>
            </a:r>
            <a:r>
              <a:rPr lang="en-US" sz="4400" dirty="0" smtClean="0">
                <a:solidFill>
                  <a:srgbClr val="002060"/>
                </a:solidFill>
              </a:rPr>
              <a:t> – k</a:t>
            </a:r>
          </a:p>
          <a:p>
            <a:r>
              <a:rPr lang="en-US" sz="4400" dirty="0" smtClean="0">
                <a:solidFill>
                  <a:srgbClr val="002060"/>
                </a:solidFill>
              </a:rPr>
              <a:t> queries.</a:t>
            </a:r>
            <a:r>
              <a:rPr lang="en-US" sz="5500" dirty="0" smtClean="0">
                <a:solidFill>
                  <a:srgbClr val="002060"/>
                </a:solidFill>
              </a:rPr>
              <a:t> </a:t>
            </a:r>
            <a:endParaRPr lang="en-US" sz="4600" baseline="30000" dirty="0" smtClean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573000" y="23393400"/>
            <a:ext cx="11391900" cy="2169815"/>
          </a:xfrm>
          <a:prstGeom prst="rect">
            <a:avLst/>
          </a:prstGeom>
          <a:noFill/>
          <a:ln w="50800" cap="flat">
            <a:solidFill>
              <a:srgbClr val="002060"/>
            </a:solidFill>
            <a:miter lim="800000"/>
          </a:ln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4700" dirty="0" smtClean="0">
                <a:solidFill>
                  <a:srgbClr val="0070C0"/>
                </a:solidFill>
              </a:rPr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Theorem:</a:t>
            </a:r>
          </a:p>
          <a:p>
            <a:r>
              <a:rPr lang="en-US" sz="4400" dirty="0" smtClean="0"/>
              <a:t> Can cluster the class of axis aligned rectangles in </a:t>
            </a:r>
          </a:p>
          <a:p>
            <a:r>
              <a:rPr lang="en-US" sz="4400" dirty="0" smtClean="0"/>
              <a:t> </a:t>
            </a:r>
            <a:r>
              <a:rPr lang="en-US" sz="4400" dirty="0" smtClean="0">
                <a:latin typeface="Calibri"/>
              </a:rPr>
              <a:t>R</a:t>
            </a:r>
            <a:r>
              <a:rPr lang="en-US" sz="4400" baseline="30000" dirty="0" smtClean="0">
                <a:latin typeface="Calibri"/>
              </a:rPr>
              <a:t>d</a:t>
            </a:r>
            <a:r>
              <a:rPr lang="en-US" sz="4400" dirty="0" smtClean="0"/>
              <a:t> using O(k d (log m)</a:t>
            </a:r>
            <a:r>
              <a:rPr lang="en-US" sz="4400" baseline="30000" dirty="0" smtClean="0"/>
              <a:t>d</a:t>
            </a:r>
            <a:r>
              <a:rPr lang="en-US" sz="4400" dirty="0" smtClean="0"/>
              <a:t>) queries.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496800" y="26746200"/>
            <a:ext cx="11506200" cy="2846923"/>
          </a:xfrm>
          <a:prstGeom prst="rect">
            <a:avLst/>
          </a:prstGeom>
          <a:noFill/>
          <a:ln w="50800" cap="flat">
            <a:solidFill>
              <a:srgbClr val="002060"/>
            </a:solidFill>
            <a:miter lim="800000"/>
          </a:ln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4700" dirty="0" smtClean="0">
                <a:solidFill>
                  <a:srgbClr val="0070C0"/>
                </a:solidFill>
              </a:rPr>
              <a:t>  </a:t>
            </a:r>
            <a:r>
              <a:rPr lang="en-US" sz="4700" b="1" u="sng" dirty="0" smtClean="0">
                <a:solidFill>
                  <a:srgbClr val="0070C0"/>
                </a:solidFill>
              </a:rPr>
              <a:t>Corollary:</a:t>
            </a:r>
          </a:p>
          <a:p>
            <a:r>
              <a:rPr lang="en-US" sz="4400" dirty="0" smtClean="0"/>
              <a:t>  Can cluster </a:t>
            </a:r>
            <a:r>
              <a:rPr lang="en-US" sz="4400" dirty="0" err="1" smtClean="0"/>
              <a:t>hyperplanes</a:t>
            </a:r>
            <a:r>
              <a:rPr lang="en-US" sz="4400" dirty="0" smtClean="0"/>
              <a:t> in </a:t>
            </a:r>
            <a:r>
              <a:rPr lang="en-US" sz="4400" dirty="0" smtClean="0">
                <a:latin typeface="Calibri"/>
              </a:rPr>
              <a:t>R</a:t>
            </a:r>
            <a:r>
              <a:rPr lang="en-US" sz="4400" baseline="30000" dirty="0" smtClean="0">
                <a:latin typeface="Calibri"/>
              </a:rPr>
              <a:t>d</a:t>
            </a:r>
            <a:r>
              <a:rPr lang="en-US" sz="4400" dirty="0" smtClean="0"/>
              <a:t> with a known set </a:t>
            </a:r>
          </a:p>
          <a:p>
            <a:r>
              <a:rPr lang="en-US" sz="4400" dirty="0" smtClean="0"/>
              <a:t>  of slopes of size s using O(k d s (log m)</a:t>
            </a:r>
            <a:r>
              <a:rPr lang="en-US" sz="4400" baseline="30000" dirty="0" smtClean="0"/>
              <a:t>d</a:t>
            </a:r>
            <a:r>
              <a:rPr lang="en-US" sz="4400" dirty="0" smtClean="0"/>
              <a:t>) queries.   </a:t>
            </a:r>
          </a:p>
          <a:p>
            <a:r>
              <a:rPr lang="en-US" sz="4400" dirty="0" smtClean="0"/>
              <a:t>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649200" y="34516904"/>
            <a:ext cx="11334750" cy="2169815"/>
          </a:xfrm>
          <a:prstGeom prst="rect">
            <a:avLst/>
          </a:prstGeom>
          <a:noFill/>
          <a:ln w="50800" cap="flat">
            <a:solidFill>
              <a:srgbClr val="002060"/>
            </a:solidFill>
            <a:miter lim="800000"/>
          </a:ln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4700" dirty="0" smtClean="0">
                <a:solidFill>
                  <a:srgbClr val="0070C0"/>
                </a:solidFill>
              </a:rPr>
              <a:t>  </a:t>
            </a:r>
            <a:r>
              <a:rPr lang="en-US" sz="4700" b="1" u="sng" dirty="0" smtClean="0">
                <a:solidFill>
                  <a:srgbClr val="0070C0"/>
                </a:solidFill>
              </a:rPr>
              <a:t>Imperfect Merge:</a:t>
            </a:r>
            <a:endParaRPr lang="en-US" sz="4700" dirty="0" smtClean="0">
              <a:solidFill>
                <a:srgbClr val="0070C0"/>
              </a:solidFill>
            </a:endParaRPr>
          </a:p>
          <a:p>
            <a:r>
              <a:rPr lang="en-US" sz="4400" dirty="0" smtClean="0"/>
              <a:t>  Merge(</a:t>
            </a:r>
            <a:r>
              <a:rPr lang="en-US" sz="4400" dirty="0" smtClean="0">
                <a:latin typeface="Calibri"/>
              </a:rPr>
              <a:t>h</a:t>
            </a:r>
            <a:r>
              <a:rPr lang="en-US" sz="4400" baseline="-25000" dirty="0" smtClean="0">
                <a:latin typeface="Calibri"/>
              </a:rPr>
              <a:t>i,</a:t>
            </a:r>
            <a:r>
              <a:rPr lang="en-US" sz="4400" dirty="0" smtClean="0"/>
              <a:t> </a:t>
            </a:r>
            <a:r>
              <a:rPr lang="en-US" sz="4400" dirty="0" err="1" smtClean="0">
                <a:latin typeface="Calibri"/>
              </a:rPr>
              <a:t>h</a:t>
            </a:r>
            <a:r>
              <a:rPr lang="en-US" sz="4400" baseline="-25000" dirty="0" err="1" smtClean="0">
                <a:latin typeface="Calibri"/>
              </a:rPr>
              <a:t>j</a:t>
            </a:r>
            <a:r>
              <a:rPr lang="en-US" sz="4400" dirty="0" smtClean="0"/>
              <a:t>) : Most  of  the two clusters belong </a:t>
            </a:r>
          </a:p>
          <a:p>
            <a:r>
              <a:rPr lang="en-US" sz="4400" dirty="0" smtClean="0"/>
              <a:t>  together (at least a 1-</a:t>
            </a:r>
            <a:r>
              <a:rPr lang="en-US" sz="4400" dirty="0" smtClean="0">
                <a:latin typeface="cmmi10"/>
              </a:rPr>
              <a:t>´</a:t>
            </a:r>
            <a:r>
              <a:rPr lang="en-US" sz="4400" dirty="0" smtClean="0"/>
              <a:t> fraction).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630150" y="31089600"/>
            <a:ext cx="10629900" cy="7137009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Noisy model</a:t>
            </a:r>
          </a:p>
          <a:p>
            <a:endParaRPr lang="en-US" sz="5500" dirty="0" smtClean="0"/>
          </a:p>
          <a:p>
            <a:r>
              <a:rPr lang="en-US" sz="5500" dirty="0" smtClean="0"/>
              <a:t> </a:t>
            </a:r>
            <a:r>
              <a:rPr lang="en-US" sz="4400" dirty="0" smtClean="0">
                <a:latin typeface="cmmi10"/>
              </a:rPr>
              <a:t>´</a:t>
            </a:r>
            <a:r>
              <a:rPr lang="en-US" sz="4400" b="1" u="sng" dirty="0" smtClean="0"/>
              <a:t> Noise Model</a:t>
            </a:r>
            <a:r>
              <a:rPr lang="en-US" sz="4400" dirty="0" smtClean="0"/>
              <a:t>: Merges can be imperfect.</a:t>
            </a:r>
            <a:endParaRPr lang="en-US" sz="4400" b="1" u="sng" dirty="0" smtClean="0"/>
          </a:p>
          <a:p>
            <a:r>
              <a:rPr lang="en-US" sz="5500" dirty="0" smtClean="0"/>
              <a:t>  </a:t>
            </a:r>
          </a:p>
          <a:p>
            <a:endParaRPr lang="en-US" sz="5500" dirty="0"/>
          </a:p>
          <a:p>
            <a:endParaRPr lang="en-US" sz="5500" dirty="0" smtClean="0"/>
          </a:p>
          <a:p>
            <a:r>
              <a:rPr lang="en-US" sz="5500" dirty="0" smtClean="0"/>
              <a:t> </a:t>
            </a:r>
          </a:p>
          <a:p>
            <a:r>
              <a:rPr lang="en-US" sz="5500" dirty="0" smtClean="0"/>
              <a:t> </a:t>
            </a:r>
            <a:endParaRPr lang="en-US" sz="4600" baseline="30000" dirty="0" smtClean="0"/>
          </a:p>
        </p:txBody>
      </p:sp>
      <p:sp>
        <p:nvSpPr>
          <p:cNvPr id="61" name="TextBox 60"/>
          <p:cNvSpPr txBox="1"/>
          <p:nvPr/>
        </p:nvSpPr>
        <p:spPr>
          <a:xfrm>
            <a:off x="12573000" y="37476854"/>
            <a:ext cx="11391900" cy="2169815"/>
          </a:xfrm>
          <a:prstGeom prst="rect">
            <a:avLst/>
          </a:prstGeom>
          <a:noFill/>
          <a:ln w="50800" cap="flat">
            <a:solidFill>
              <a:srgbClr val="002060"/>
            </a:solidFill>
            <a:miter lim="800000"/>
          </a:ln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4700" dirty="0" smtClean="0">
                <a:solidFill>
                  <a:srgbClr val="0070C0"/>
                </a:solidFill>
              </a:rPr>
              <a:t>  </a:t>
            </a:r>
            <a:r>
              <a:rPr lang="en-US" sz="4700" b="1" u="sng" dirty="0" smtClean="0">
                <a:solidFill>
                  <a:srgbClr val="0070C0"/>
                </a:solidFill>
              </a:rPr>
              <a:t>Theorem:</a:t>
            </a:r>
          </a:p>
          <a:p>
            <a:r>
              <a:rPr lang="en-US" sz="4400" dirty="0" smtClean="0"/>
              <a:t>  Can cluster the class of intervals  on a line using  </a:t>
            </a:r>
          </a:p>
          <a:p>
            <a:r>
              <a:rPr lang="en-US" sz="4400" dirty="0" smtClean="0"/>
              <a:t>  O(k (log </a:t>
            </a:r>
            <a:r>
              <a:rPr lang="en-US" sz="4400" baseline="-25000" dirty="0" smtClean="0">
                <a:latin typeface="cmmi10"/>
              </a:rPr>
              <a:t>´</a:t>
            </a:r>
            <a:r>
              <a:rPr lang="en-US" sz="4400" dirty="0" smtClean="0"/>
              <a:t> m)</a:t>
            </a:r>
            <a:r>
              <a:rPr lang="en-US" sz="4400" baseline="30000" dirty="0" smtClean="0"/>
              <a:t>2</a:t>
            </a:r>
            <a:r>
              <a:rPr lang="en-US" sz="4400" dirty="0" smtClean="0"/>
              <a:t>) queries.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5984200" y="28422600"/>
            <a:ext cx="10687050" cy="7320411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Open problems</a:t>
            </a:r>
          </a:p>
          <a:p>
            <a:endParaRPr lang="en-US" sz="55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Algorithms for clustering linear separators,</a:t>
            </a:r>
          </a:p>
          <a:p>
            <a:r>
              <a:rPr lang="en-US" sz="4400" dirty="0" smtClean="0"/>
              <a:t>    conjunctions, etc.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Efficient algorithms for clustering geometric</a:t>
            </a:r>
          </a:p>
          <a:p>
            <a:r>
              <a:rPr lang="en-US" sz="4400" dirty="0" smtClean="0"/>
              <a:t>    classes in the noisy/dynamic models. </a:t>
            </a:r>
            <a:endParaRPr lang="en-US" sz="55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Connections to EQ model/ active</a:t>
            </a:r>
          </a:p>
          <a:p>
            <a:r>
              <a:rPr lang="en-US" sz="4400" dirty="0" smtClean="0"/>
              <a:t>    learning?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Models for clustering with other natural</a:t>
            </a:r>
          </a:p>
          <a:p>
            <a:r>
              <a:rPr lang="en-US" sz="4400" dirty="0" smtClean="0"/>
              <a:t>    forms of feedback.</a:t>
            </a:r>
            <a:endParaRPr lang="en-US" sz="5500" dirty="0" smtClean="0"/>
          </a:p>
        </p:txBody>
      </p:sp>
      <p:sp>
        <p:nvSpPr>
          <p:cNvPr id="63" name="TextBox 62"/>
          <p:cNvSpPr txBox="1"/>
          <p:nvPr/>
        </p:nvSpPr>
        <p:spPr>
          <a:xfrm>
            <a:off x="26193750" y="4114800"/>
            <a:ext cx="10744200" cy="3934869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Dynamic model</a:t>
            </a:r>
          </a:p>
          <a:p>
            <a:endParaRPr lang="en-US" sz="4400" dirty="0" smtClean="0"/>
          </a:p>
          <a:p>
            <a:r>
              <a:rPr lang="en-US" sz="4400" dirty="0" smtClean="0"/>
              <a:t>At each time step the algorithm sees a fresh set of points from S. Ex: Think of personalized </a:t>
            </a:r>
            <a:r>
              <a:rPr lang="en-US" sz="4400" dirty="0" smtClean="0">
                <a:solidFill>
                  <a:srgbClr val="002060"/>
                </a:solidFill>
              </a:rPr>
              <a:t>Google News</a:t>
            </a:r>
            <a:r>
              <a:rPr lang="en-US" sz="4400" dirty="0" smtClean="0"/>
              <a:t>.</a:t>
            </a:r>
            <a:r>
              <a:rPr lang="en-US" sz="5500" dirty="0" smtClean="0"/>
              <a:t> </a:t>
            </a:r>
            <a:endParaRPr lang="en-US" sz="4600" baseline="30000" dirty="0" smtClean="0"/>
          </a:p>
        </p:txBody>
      </p:sp>
      <p:sp>
        <p:nvSpPr>
          <p:cNvPr id="64" name="TextBox 63"/>
          <p:cNvSpPr txBox="1"/>
          <p:nvPr/>
        </p:nvSpPr>
        <p:spPr>
          <a:xfrm>
            <a:off x="26136600" y="9580882"/>
            <a:ext cx="10858500" cy="2169815"/>
          </a:xfrm>
          <a:prstGeom prst="rect">
            <a:avLst/>
          </a:prstGeom>
          <a:noFill/>
          <a:ln w="50800" cap="flat">
            <a:solidFill>
              <a:srgbClr val="002060"/>
            </a:solidFill>
            <a:miter lim="800000"/>
          </a:ln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4700" dirty="0" smtClean="0">
                <a:solidFill>
                  <a:srgbClr val="0070C0"/>
                </a:solidFill>
              </a:rPr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Theorem:</a:t>
            </a:r>
          </a:p>
          <a:p>
            <a:r>
              <a:rPr lang="en-US" sz="4400" dirty="0" smtClean="0"/>
              <a:t> Can cluster the class of intervals  on a line </a:t>
            </a:r>
          </a:p>
          <a:p>
            <a:r>
              <a:rPr lang="en-US" sz="4400" dirty="0" smtClean="0"/>
              <a:t> using O(k (log  |S|)) queries.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85800" y="26746200"/>
            <a:ext cx="10687050" cy="9521013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The model [</a:t>
            </a:r>
            <a:r>
              <a:rPr lang="en-US" sz="6200" b="1" u="sng" dirty="0" err="1" smtClean="0"/>
              <a:t>Balcan</a:t>
            </a:r>
            <a:r>
              <a:rPr lang="en-US" sz="6200" b="1" u="sng" dirty="0" smtClean="0"/>
              <a:t>, Blum’08]</a:t>
            </a:r>
          </a:p>
          <a:p>
            <a:endParaRPr lang="en-US" sz="55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The target is a k-clustering of m points.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Cluster </a:t>
            </a:r>
            <a:r>
              <a:rPr lang="en-US" sz="4400" dirty="0" err="1" smtClean="0"/>
              <a:t>i</a:t>
            </a:r>
            <a:r>
              <a:rPr lang="en-US" sz="4400" dirty="0" smtClean="0"/>
              <a:t> is a concept c </a:t>
            </a:r>
            <a:r>
              <a:rPr lang="en-US" sz="4400" baseline="-25000" dirty="0" err="1" smtClean="0"/>
              <a:t>i</a:t>
            </a:r>
            <a:r>
              <a:rPr lang="en-US" sz="4400" dirty="0" smtClean="0"/>
              <a:t> in concept class C.</a:t>
            </a:r>
            <a:r>
              <a:rPr lang="en-US" sz="5500" dirty="0" smtClean="0"/>
              <a:t> </a:t>
            </a:r>
            <a:endParaRPr lang="en-US" sz="44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x </a:t>
            </a:r>
            <a:r>
              <a:rPr lang="en-US" sz="4400" dirty="0" smtClean="0">
                <a:latin typeface="cmsy10"/>
              </a:rPr>
              <a:t>2</a:t>
            </a:r>
            <a:r>
              <a:rPr lang="en-US" sz="4400" dirty="0" smtClean="0"/>
              <a:t> cluster </a:t>
            </a:r>
            <a:r>
              <a:rPr lang="en-US" sz="4400" dirty="0" err="1" smtClean="0"/>
              <a:t>i</a:t>
            </a:r>
            <a:r>
              <a:rPr lang="en-US" sz="4400" dirty="0" smtClean="0"/>
              <a:t> if </a:t>
            </a:r>
            <a:r>
              <a:rPr lang="en-US" sz="4400" dirty="0" err="1" smtClean="0">
                <a:latin typeface="Calibri"/>
              </a:rPr>
              <a:t>c</a:t>
            </a:r>
            <a:r>
              <a:rPr lang="en-US" sz="4400" baseline="-25000" dirty="0" err="1" smtClean="0">
                <a:latin typeface="Calibri"/>
              </a:rPr>
              <a:t>i</a:t>
            </a:r>
            <a:r>
              <a:rPr lang="en-US" sz="4400" dirty="0" smtClean="0">
                <a:latin typeface="Calibri"/>
              </a:rPr>
              <a:t>(x</a:t>
            </a:r>
            <a:r>
              <a:rPr lang="en-US" sz="4400" dirty="0" smtClean="0"/>
              <a:t>) = 1. 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The algorithm proposes a clustering  to the</a:t>
            </a:r>
          </a:p>
          <a:p>
            <a:r>
              <a:rPr lang="en-US" sz="4400" dirty="0" smtClean="0"/>
              <a:t>    teacher.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Teacher responds with:</a:t>
            </a:r>
          </a:p>
          <a:p>
            <a:r>
              <a:rPr lang="en-US" sz="4400" dirty="0" smtClean="0"/>
              <a:t>             - </a:t>
            </a:r>
            <a:r>
              <a:rPr lang="en-US" sz="4400" dirty="0" smtClean="0">
                <a:solidFill>
                  <a:srgbClr val="0070C0"/>
                </a:solidFill>
                <a:latin typeface="Calibri"/>
              </a:rPr>
              <a:t>Split(h</a:t>
            </a:r>
            <a:r>
              <a:rPr lang="en-US" sz="4400" baseline="-25000" dirty="0" smtClean="0">
                <a:solidFill>
                  <a:srgbClr val="0070C0"/>
                </a:solidFill>
                <a:latin typeface="Calibri"/>
              </a:rPr>
              <a:t>i</a:t>
            </a:r>
            <a:r>
              <a:rPr lang="en-US" sz="4400" dirty="0" smtClean="0">
                <a:solidFill>
                  <a:srgbClr val="0070C0"/>
                </a:solidFill>
              </a:rPr>
              <a:t>)</a:t>
            </a:r>
            <a:r>
              <a:rPr lang="en-US" sz="4400" dirty="0" smtClean="0"/>
              <a:t>: </a:t>
            </a:r>
            <a:r>
              <a:rPr lang="en-US" sz="4400" dirty="0" smtClean="0">
                <a:latin typeface="Calibri"/>
              </a:rPr>
              <a:t>h</a:t>
            </a:r>
            <a:r>
              <a:rPr lang="en-US" sz="4400" baseline="-25000" dirty="0" smtClean="0">
                <a:latin typeface="Calibri"/>
              </a:rPr>
              <a:t>i</a:t>
            </a:r>
            <a:r>
              <a:rPr lang="en-US" sz="4400" dirty="0" smtClean="0"/>
              <a:t> is impure</a:t>
            </a:r>
          </a:p>
          <a:p>
            <a:r>
              <a:rPr lang="en-US" sz="4400" dirty="0" smtClean="0"/>
              <a:t>             - </a:t>
            </a:r>
            <a:r>
              <a:rPr lang="en-US" sz="4400" dirty="0" smtClean="0">
                <a:solidFill>
                  <a:srgbClr val="0070C0"/>
                </a:solidFill>
                <a:latin typeface="Calibri"/>
              </a:rPr>
              <a:t>Merge(h</a:t>
            </a:r>
            <a:r>
              <a:rPr lang="en-US" sz="4400" baseline="-25000" dirty="0" smtClean="0">
                <a:solidFill>
                  <a:srgbClr val="0070C0"/>
                </a:solidFill>
                <a:latin typeface="Calibri"/>
              </a:rPr>
              <a:t>i</a:t>
            </a:r>
            <a:r>
              <a:rPr lang="en-US" sz="4400" dirty="0" smtClean="0">
                <a:solidFill>
                  <a:srgbClr val="0070C0"/>
                </a:solidFill>
              </a:rPr>
              <a:t> , </a:t>
            </a:r>
            <a:r>
              <a:rPr lang="en-US" sz="4400" dirty="0" err="1" smtClean="0">
                <a:solidFill>
                  <a:srgbClr val="0070C0"/>
                </a:solidFill>
                <a:latin typeface="Calibri"/>
              </a:rPr>
              <a:t>h</a:t>
            </a:r>
            <a:r>
              <a:rPr lang="en-US" sz="4400" baseline="-25000" dirty="0" err="1" smtClean="0">
                <a:solidFill>
                  <a:srgbClr val="0070C0"/>
                </a:solidFill>
                <a:latin typeface="Calibri"/>
              </a:rPr>
              <a:t>j</a:t>
            </a:r>
            <a:r>
              <a:rPr lang="en-US" sz="4400" dirty="0" smtClean="0">
                <a:solidFill>
                  <a:srgbClr val="0070C0"/>
                </a:solidFill>
              </a:rPr>
              <a:t>)</a:t>
            </a:r>
            <a:r>
              <a:rPr lang="en-US" sz="4400" dirty="0" smtClean="0"/>
              <a:t>:  The two clusters  </a:t>
            </a:r>
          </a:p>
          <a:p>
            <a:r>
              <a:rPr lang="en-US" sz="4400" dirty="0" smtClean="0"/>
              <a:t>                                           belong together. </a:t>
            </a:r>
          </a:p>
          <a:p>
            <a:r>
              <a:rPr lang="en-US" sz="4400" dirty="0" smtClean="0"/>
              <a:t>                                          </a:t>
            </a:r>
          </a:p>
          <a:p>
            <a:pPr>
              <a:buFont typeface="Arial" pitchFamily="34" charset="0"/>
              <a:buChar char="•"/>
            </a:pPr>
            <a:r>
              <a:rPr lang="en-US" sz="4400" baseline="30000" dirty="0" smtClean="0"/>
              <a:t>  </a:t>
            </a:r>
            <a:r>
              <a:rPr lang="en-US" sz="4400" dirty="0" smtClean="0"/>
              <a:t> Goal: fast algorithms, few queries.</a:t>
            </a:r>
            <a:endParaRPr lang="en-US" sz="4400" baseline="30000" dirty="0" smtClean="0"/>
          </a:p>
        </p:txBody>
      </p:sp>
      <p:sp>
        <p:nvSpPr>
          <p:cNvPr id="66" name="TextBox 65"/>
          <p:cNvSpPr txBox="1"/>
          <p:nvPr/>
        </p:nvSpPr>
        <p:spPr>
          <a:xfrm>
            <a:off x="609600" y="36423600"/>
            <a:ext cx="10744200" cy="5063383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In this work</a:t>
            </a:r>
          </a:p>
          <a:p>
            <a:endParaRPr lang="en-US" sz="55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We resolve a few open questions from </a:t>
            </a:r>
          </a:p>
          <a:p>
            <a:r>
              <a:rPr lang="en-US" sz="4400" dirty="0" smtClean="0"/>
              <a:t>    [</a:t>
            </a:r>
            <a:r>
              <a:rPr lang="en-US" sz="4400" dirty="0" err="1" smtClean="0"/>
              <a:t>Balcan</a:t>
            </a:r>
            <a:r>
              <a:rPr lang="en-US" sz="4400" dirty="0" smtClean="0"/>
              <a:t>, Blum’08].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Present natural extensions of the  original </a:t>
            </a:r>
          </a:p>
          <a:p>
            <a:r>
              <a:rPr lang="en-US" sz="4400" dirty="0" smtClean="0"/>
              <a:t>    model.</a:t>
            </a:r>
            <a:endParaRPr lang="en-US" sz="4400" baseline="30000" dirty="0" smtClean="0"/>
          </a:p>
          <a:p>
            <a:pPr lvl="1">
              <a:buFont typeface="Arial" pitchFamily="34" charset="0"/>
              <a:buChar char="•"/>
            </a:pPr>
            <a:endParaRPr lang="en-US" sz="4400" baseline="30000" dirty="0" smtClean="0"/>
          </a:p>
        </p:txBody>
      </p:sp>
      <p:sp>
        <p:nvSpPr>
          <p:cNvPr id="67" name="TextBox 66"/>
          <p:cNvSpPr txBox="1"/>
          <p:nvPr/>
        </p:nvSpPr>
        <p:spPr>
          <a:xfrm>
            <a:off x="800100" y="4267200"/>
            <a:ext cx="10687050" cy="3330155"/>
          </a:xfrm>
          <a:prstGeom prst="rect">
            <a:avLst/>
          </a:prstGeom>
          <a:noFill/>
        </p:spPr>
        <p:txBody>
          <a:bodyPr wrap="square" lIns="102052" tIns="51027" rIns="102052" bIns="51027" rtlCol="0">
            <a:spAutoFit/>
          </a:bodyPr>
          <a:lstStyle/>
          <a:p>
            <a:pPr algn="ctr"/>
            <a:r>
              <a:rPr lang="en-US" sz="6200" b="1" u="sng" dirty="0" smtClean="0"/>
              <a:t>Clustering</a:t>
            </a:r>
          </a:p>
          <a:p>
            <a:endParaRPr lang="en-US" sz="55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Find a meaningful partitioning of the data.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 Unlike supervised learning no  class labels.</a:t>
            </a:r>
            <a:endParaRPr lang="en-US" sz="4400" baseline="30000" dirty="0" smtClean="0"/>
          </a:p>
        </p:txBody>
      </p:sp>
      <p:sp>
        <p:nvSpPr>
          <p:cNvPr id="69" name="TextBox 68"/>
          <p:cNvSpPr txBox="1"/>
          <p:nvPr/>
        </p:nvSpPr>
        <p:spPr>
          <a:xfrm flipH="1">
            <a:off x="762000" y="12725400"/>
            <a:ext cx="10687050" cy="1446550"/>
          </a:xfrm>
          <a:prstGeom prst="rect">
            <a:avLst/>
          </a:prstGeom>
          <a:noFill/>
          <a:ln w="50800">
            <a:solidFill>
              <a:srgbClr val="002060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 Usually one uses distance information to</a:t>
            </a:r>
          </a:p>
          <a:p>
            <a:r>
              <a:rPr lang="en-US" sz="4400" dirty="0" smtClean="0"/>
              <a:t>  optimize an objective function, ex: k-means.</a:t>
            </a:r>
            <a:endParaRPr lang="en-US" sz="4400" dirty="0"/>
          </a:p>
        </p:txBody>
      </p:sp>
      <p:pic>
        <p:nvPicPr>
          <p:cNvPr id="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924800"/>
            <a:ext cx="283845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70" descr="k_median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5163800"/>
            <a:ext cx="3778878" cy="4738511"/>
          </a:xfrm>
          <a:prstGeom prst="rect">
            <a:avLst/>
          </a:prstGeom>
        </p:spPr>
      </p:pic>
      <p:pic>
        <p:nvPicPr>
          <p:cNvPr id="72" name="Picture 71" descr="k_median_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200" y="15240000"/>
            <a:ext cx="3306983" cy="4427302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 flipH="1">
            <a:off x="881498" y="21811827"/>
            <a:ext cx="10319902" cy="4154984"/>
          </a:xfrm>
          <a:prstGeom prst="rect">
            <a:avLst/>
          </a:prstGeom>
          <a:noFill/>
          <a:ln w="50800">
            <a:solidFill>
              <a:srgbClr val="002060"/>
            </a:solidFill>
            <a:miter lim="800000"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400" dirty="0" smtClean="0"/>
              <a:t>  </a:t>
            </a:r>
            <a:r>
              <a:rPr lang="en-US" sz="4400" dirty="0" err="1" smtClean="0"/>
              <a:t>Apriori</a:t>
            </a:r>
            <a:r>
              <a:rPr lang="en-US" sz="4400" dirty="0" smtClean="0"/>
              <a:t> no reason to believe that  the</a:t>
            </a:r>
          </a:p>
          <a:p>
            <a:r>
              <a:rPr lang="en-US" sz="4400" dirty="0" smtClean="0"/>
              <a:t>   output of an algorithm is the “true”  </a:t>
            </a:r>
          </a:p>
          <a:p>
            <a:r>
              <a:rPr lang="en-US" sz="4400" dirty="0" smtClean="0"/>
              <a:t>   clustering.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Remove this ambiguity by introducing</a:t>
            </a:r>
          </a:p>
          <a:p>
            <a:r>
              <a:rPr lang="en-US" sz="4400" dirty="0" smtClean="0"/>
              <a:t>   limited supervision.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 Inspired by the EQ model for learning.</a:t>
            </a:r>
            <a:endParaRPr lang="en-US" sz="4400" dirty="0"/>
          </a:p>
        </p:txBody>
      </p:sp>
      <p:sp>
        <p:nvSpPr>
          <p:cNvPr id="75" name="TextBox 74"/>
          <p:cNvSpPr txBox="1"/>
          <p:nvPr/>
        </p:nvSpPr>
        <p:spPr>
          <a:xfrm>
            <a:off x="881498" y="20955000"/>
            <a:ext cx="720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70C0"/>
                </a:solidFill>
              </a:rPr>
              <a:t>Balcan</a:t>
            </a:r>
            <a:r>
              <a:rPr lang="en-US" sz="4800" dirty="0" smtClean="0">
                <a:solidFill>
                  <a:srgbClr val="0070C0"/>
                </a:solidFill>
              </a:rPr>
              <a:t> and Blum, 2008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OSHEFFET@8KKYQDNFUVWXY5MJ" val="3674"/>
</p:tagLst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684</Words>
  <Application>Microsoft Office PowerPoint</Application>
  <PresentationFormat>Custom</PresentationFormat>
  <Paragraphs>110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cmsy10</vt:lpstr>
      <vt:lpstr>Wingdings</vt:lpstr>
      <vt:lpstr>cmmi10</vt:lpstr>
      <vt:lpstr>Office Theme</vt:lpstr>
      <vt:lpstr>Slide 1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Carnegie Mellon University</dc:creator>
  <cp:lastModifiedBy>pranjal</cp:lastModifiedBy>
  <cp:revision>144</cp:revision>
  <dcterms:created xsi:type="dcterms:W3CDTF">2010-02-22T17:09:44Z</dcterms:created>
  <dcterms:modified xsi:type="dcterms:W3CDTF">2010-12-04T05:49:52Z</dcterms:modified>
</cp:coreProperties>
</file>