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68" r:id="rId3"/>
    <p:sldId id="263" r:id="rId4"/>
    <p:sldId id="264" r:id="rId5"/>
    <p:sldId id="265" r:id="rId6"/>
    <p:sldId id="266" r:id="rId7"/>
    <p:sldId id="267" r:id="rId8"/>
    <p:sldId id="262" r:id="rId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854D"/>
    <a:srgbClr val="E2A76C"/>
    <a:srgbClr val="FFECAF"/>
    <a:srgbClr val="EB7188"/>
    <a:srgbClr val="FF9BAE"/>
    <a:srgbClr val="FFD5DD"/>
    <a:srgbClr val="FFCDD7"/>
    <a:srgbClr val="DED911"/>
    <a:srgbClr val="FFFF4F"/>
    <a:srgbClr val="FFFF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Technology and Operating Systems</a:t>
            </a:r>
          </a:p>
        </p:txBody>
      </p:sp>
      <p:sp>
        <p:nvSpPr>
          <p:cNvPr id="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7B83169F-E316-4495-8925-AA8F30579A00}" type="slidenum">
              <a:rPr lang="en-US"/>
              <a:pPr/>
              <a:t>1</a:t>
            </a:fld>
            <a:endParaRPr lang="en-US"/>
          </a:p>
        </p:txBody>
      </p:sp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Technology Changes</a:t>
            </a:r>
          </a:p>
        </p:txBody>
      </p:sp>
      <p:graphicFrame>
        <p:nvGraphicFramePr>
          <p:cNvPr id="167256" name="Group 3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652290"/>
              </p:ext>
            </p:extLst>
          </p:nvPr>
        </p:nvGraphicFramePr>
        <p:xfrm>
          <a:off x="652463" y="1693863"/>
          <a:ext cx="7348537" cy="2431734"/>
        </p:xfrm>
        <a:graphic>
          <a:graphicData uri="http://schemas.openxmlformats.org/drawingml/2006/table">
            <a:tbl>
              <a:tblPr/>
              <a:tblGrid>
                <a:gridCol w="3127375"/>
                <a:gridCol w="1563687"/>
                <a:gridCol w="1328738"/>
                <a:gridCol w="1328737"/>
              </a:tblGrid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Mid-1980’s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Change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CPU speed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 MHz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2.5 GHz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167x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 size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 MB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GB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 capacity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 MB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500 GB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16667x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 transfer rate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MB/s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MB/s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Network speed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Mb/s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Gb/s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117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029200"/>
            <a:ext cx="8229600" cy="1096963"/>
          </a:xfrm>
        </p:spPr>
        <p:txBody>
          <a:bodyPr/>
          <a:lstStyle/>
          <a:p>
            <a:r>
              <a:rPr lang="en-US" dirty="0" smtClean="0"/>
              <a:t>Can’t afford to page out unless idle for a long time</a:t>
            </a:r>
            <a:endParaRPr lang="en-US" dirty="0"/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Technology and Operating Systems</a:t>
            </a:r>
          </a:p>
        </p:txBody>
      </p:sp>
      <p:sp>
        <p:nvSpPr>
          <p:cNvPr id="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7B83169F-E316-4495-8925-AA8F30579A00}" type="slidenum">
              <a:rPr lang="en-US"/>
              <a:pPr/>
              <a:t>2</a:t>
            </a:fld>
            <a:endParaRPr lang="en-US"/>
          </a:p>
        </p:txBody>
      </p:sp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Paging</a:t>
            </a:r>
            <a:endParaRPr lang="en-US" dirty="0"/>
          </a:p>
        </p:txBody>
      </p:sp>
      <p:graphicFrame>
        <p:nvGraphicFramePr>
          <p:cNvPr id="167256" name="Group 3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350620"/>
              </p:ext>
            </p:extLst>
          </p:nvPr>
        </p:nvGraphicFramePr>
        <p:xfrm>
          <a:off x="652463" y="1693863"/>
          <a:ext cx="7348537" cy="3005138"/>
        </p:xfrm>
        <a:graphic>
          <a:graphicData uri="http://schemas.openxmlformats.org/drawingml/2006/table">
            <a:tbl>
              <a:tblPr/>
              <a:tblGrid>
                <a:gridCol w="3127375"/>
                <a:gridCol w="1563687"/>
                <a:gridCol w="1328738"/>
                <a:gridCol w="1328737"/>
              </a:tblGrid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1960’s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Today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Change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 latency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 transfer rate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250 KB/s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MB/s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 size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256 KB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GB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16000x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Time to replace all of memory (random)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 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hours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1500x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Time to replace all of memory (sequential)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 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40x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34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 in Storage Systems</a:t>
            </a:r>
            <a:endParaRPr lang="en-US" dirty="0"/>
          </a:p>
        </p:txBody>
      </p:sp>
      <p:sp>
        <p:nvSpPr>
          <p:cNvPr id="118" name="Content Placeholder 117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953000" cy="5059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Usage exploding, but: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accent4"/>
                </a:solidFill>
              </a:rPr>
              <a:t>Clumsy</a:t>
            </a:r>
            <a:r>
              <a:rPr lang="en-US" dirty="0" smtClean="0"/>
              <a:t> (consistency with backing store)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accent4"/>
                </a:solidFill>
              </a:rPr>
              <a:t>Lost performance </a:t>
            </a:r>
            <a:r>
              <a:rPr lang="en-US" dirty="0" smtClean="0"/>
              <a:t>(cache misses, backing store)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844658" y="1480088"/>
            <a:ext cx="7679410" cy="4200041"/>
          </a:xfrm>
          <a:custGeom>
            <a:avLst/>
            <a:gdLst>
              <a:gd name="connsiteX0" fmla="*/ 0 w 7679410"/>
              <a:gd name="connsiteY0" fmla="*/ 4200041 h 4200041"/>
              <a:gd name="connsiteX1" fmla="*/ 7679410 w 7679410"/>
              <a:gd name="connsiteY1" fmla="*/ 0 h 4200041"/>
              <a:gd name="connsiteX0" fmla="*/ 0 w 7679410"/>
              <a:gd name="connsiteY0" fmla="*/ 4200041 h 4200041"/>
              <a:gd name="connsiteX1" fmla="*/ 7679410 w 7679410"/>
              <a:gd name="connsiteY1" fmla="*/ 0 h 4200041"/>
              <a:gd name="connsiteX0" fmla="*/ 0 w 7679410"/>
              <a:gd name="connsiteY0" fmla="*/ 4200041 h 4200041"/>
              <a:gd name="connsiteX1" fmla="*/ 7679410 w 7679410"/>
              <a:gd name="connsiteY1" fmla="*/ 0 h 4200041"/>
              <a:gd name="connsiteX0" fmla="*/ 0 w 7679410"/>
              <a:gd name="connsiteY0" fmla="*/ 4200041 h 4200041"/>
              <a:gd name="connsiteX1" fmla="*/ 7679410 w 7679410"/>
              <a:gd name="connsiteY1" fmla="*/ 0 h 420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79410" h="4200041">
                <a:moveTo>
                  <a:pt x="0" y="4200041"/>
                </a:moveTo>
                <a:cubicBezTo>
                  <a:pt x="3667932" y="4125132"/>
                  <a:pt x="6762428" y="3949485"/>
                  <a:pt x="7679410" y="0"/>
                </a:cubicBezTo>
              </a:path>
            </a:pathLst>
          </a:custGeom>
          <a:ln w="88900" cap="rnd">
            <a:solidFill>
              <a:srgbClr val="193877"/>
            </a:solidFill>
            <a:tailEnd type="arrow" w="lg" len="lg"/>
          </a:ln>
          <a:effectLst>
            <a:outerShdw blurRad="101600" dist="889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844658" y="5867400"/>
            <a:ext cx="7537342" cy="0"/>
          </a:xfrm>
          <a:prstGeom prst="line">
            <a:avLst/>
          </a:prstGeom>
          <a:ln w="2540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848600" y="5791200"/>
            <a:ext cx="0" cy="7620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096000" y="5791200"/>
            <a:ext cx="0" cy="7620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343400" y="5791200"/>
            <a:ext cx="0" cy="7620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590800" y="5791200"/>
            <a:ext cx="0" cy="7620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38200" y="5791200"/>
            <a:ext cx="0" cy="76200"/>
          </a:xfrm>
          <a:prstGeom prst="line">
            <a:avLst/>
          </a:prstGeom>
          <a:ln w="2540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18579" y="5867400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1970</a:t>
            </a:r>
            <a:endParaRPr lang="en-US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2270840" y="5867400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1980</a:t>
            </a:r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4023441" y="5867400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1990</a:t>
            </a:r>
            <a:endParaRPr lang="en-US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5776040" y="5867400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2000</a:t>
            </a:r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7528640" y="5867400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2010</a:t>
            </a:r>
            <a:endParaRPr lang="en-US" sz="1600" dirty="0"/>
          </a:p>
        </p:txBody>
      </p:sp>
      <p:sp>
        <p:nvSpPr>
          <p:cNvPr id="49" name="TextBox 48"/>
          <p:cNvSpPr txBox="1"/>
          <p:nvPr/>
        </p:nvSpPr>
        <p:spPr>
          <a:xfrm>
            <a:off x="465520" y="4349087"/>
            <a:ext cx="1385956" cy="646331"/>
          </a:xfrm>
          <a:prstGeom prst="rect">
            <a:avLst/>
          </a:prstGeom>
          <a:solidFill>
            <a:srgbClr val="E6EDFA"/>
          </a:solidFill>
          <a:ln w="25400">
            <a:solidFill>
              <a:srgbClr val="4974CB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en-US"/>
            </a:defPPr>
            <a:lvl1pPr>
              <a:defRPr>
                <a:solidFill>
                  <a:srgbClr val="183774"/>
                </a:solidFill>
              </a:defRPr>
            </a:lvl1pPr>
          </a:lstStyle>
          <a:p>
            <a:r>
              <a:rPr lang="en-US" dirty="0"/>
              <a:t>UNIX buffer</a:t>
            </a:r>
            <a:br>
              <a:rPr lang="en-US" dirty="0"/>
            </a:br>
            <a:r>
              <a:rPr lang="en-US" dirty="0"/>
              <a:t>cache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71600" y="3239869"/>
            <a:ext cx="1595309" cy="646331"/>
          </a:xfrm>
          <a:prstGeom prst="rect">
            <a:avLst/>
          </a:prstGeom>
          <a:solidFill>
            <a:srgbClr val="E6EDFA"/>
          </a:solidFill>
          <a:ln w="25400">
            <a:solidFill>
              <a:srgbClr val="4974CB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en-US"/>
            </a:defPPr>
            <a:lvl1pPr>
              <a:defRPr>
                <a:solidFill>
                  <a:srgbClr val="183774"/>
                </a:solidFill>
              </a:defRPr>
            </a:lvl1pPr>
          </a:lstStyle>
          <a:p>
            <a:r>
              <a:rPr lang="en-US" dirty="0"/>
              <a:t>Main-memory</a:t>
            </a:r>
            <a:br>
              <a:rPr lang="en-US" dirty="0"/>
            </a:br>
            <a:r>
              <a:rPr lang="en-US" dirty="0"/>
              <a:t>databases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388837" y="3958478"/>
            <a:ext cx="1133644" cy="646331"/>
          </a:xfrm>
          <a:prstGeom prst="rect">
            <a:avLst/>
          </a:prstGeom>
          <a:solidFill>
            <a:srgbClr val="E6EDFA"/>
          </a:solidFill>
          <a:ln w="25400">
            <a:solidFill>
              <a:srgbClr val="4974CB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en-US"/>
            </a:defPPr>
            <a:lvl1pPr>
              <a:defRPr>
                <a:solidFill>
                  <a:srgbClr val="183774"/>
                </a:solidFill>
              </a:defRPr>
            </a:lvl1pPr>
          </a:lstStyle>
          <a:p>
            <a:r>
              <a:rPr lang="en-US" dirty="0"/>
              <a:t>Large file</a:t>
            </a:r>
            <a:br>
              <a:rPr lang="en-US" dirty="0"/>
            </a:br>
            <a:r>
              <a:rPr lang="en-US" dirty="0"/>
              <a:t>caches</a:t>
            </a:r>
          </a:p>
        </p:txBody>
      </p:sp>
      <p:sp>
        <p:nvSpPr>
          <p:cNvPr id="65" name="Oval 64"/>
          <p:cNvSpPr/>
          <p:nvPr/>
        </p:nvSpPr>
        <p:spPr>
          <a:xfrm>
            <a:off x="1429319" y="5515383"/>
            <a:ext cx="311657" cy="286618"/>
          </a:xfrm>
          <a:prstGeom prst="ellipse">
            <a:avLst/>
          </a:prstGeom>
          <a:solidFill>
            <a:srgbClr val="19387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054058" y="5435308"/>
            <a:ext cx="311657" cy="286618"/>
          </a:xfrm>
          <a:prstGeom prst="ellipse">
            <a:avLst/>
          </a:prstGeom>
          <a:solidFill>
            <a:srgbClr val="19387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3810892" y="5347485"/>
            <a:ext cx="311657" cy="286618"/>
          </a:xfrm>
          <a:prstGeom prst="ellipse">
            <a:avLst/>
          </a:prstGeom>
          <a:solidFill>
            <a:srgbClr val="19387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404275" y="4461500"/>
            <a:ext cx="311657" cy="286618"/>
          </a:xfrm>
          <a:prstGeom prst="ellipse">
            <a:avLst/>
          </a:prstGeom>
          <a:solidFill>
            <a:srgbClr val="19387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064245" y="3908728"/>
            <a:ext cx="311657" cy="286618"/>
          </a:xfrm>
          <a:prstGeom prst="ellipse">
            <a:avLst/>
          </a:prstGeom>
          <a:solidFill>
            <a:srgbClr val="19387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336756" y="3603927"/>
            <a:ext cx="311657" cy="286618"/>
          </a:xfrm>
          <a:prstGeom prst="ellipse">
            <a:avLst/>
          </a:prstGeom>
          <a:solidFill>
            <a:srgbClr val="19387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6737488" y="4205778"/>
            <a:ext cx="311657" cy="286618"/>
          </a:xfrm>
          <a:prstGeom prst="ellipse">
            <a:avLst/>
          </a:prstGeom>
          <a:solidFill>
            <a:srgbClr val="19387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4122549" y="3040818"/>
            <a:ext cx="1915910" cy="646331"/>
          </a:xfrm>
          <a:prstGeom prst="rect">
            <a:avLst/>
          </a:prstGeom>
          <a:solidFill>
            <a:srgbClr val="E6EDFA"/>
          </a:solidFill>
          <a:ln w="25400">
            <a:solidFill>
              <a:srgbClr val="4974CB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en-US"/>
            </a:defPPr>
            <a:lvl1pPr>
              <a:defRPr>
                <a:solidFill>
                  <a:srgbClr val="183774"/>
                </a:solidFill>
              </a:defRPr>
            </a:lvl1pPr>
          </a:lstStyle>
          <a:p>
            <a:r>
              <a:rPr lang="en-US" dirty="0"/>
              <a:t>Web indexes</a:t>
            </a:r>
            <a:br>
              <a:rPr lang="en-US" dirty="0"/>
            </a:br>
            <a:r>
              <a:rPr lang="en-US" dirty="0"/>
              <a:t>entirely in DRAM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150971" y="2438400"/>
            <a:ext cx="1441420" cy="369332"/>
          </a:xfrm>
          <a:prstGeom prst="rect">
            <a:avLst/>
          </a:prstGeom>
          <a:solidFill>
            <a:srgbClr val="E6EDFA"/>
          </a:solidFill>
          <a:ln w="25400">
            <a:solidFill>
              <a:srgbClr val="4974CB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en-US"/>
            </a:defPPr>
            <a:lvl1pPr>
              <a:defRPr>
                <a:solidFill>
                  <a:srgbClr val="183774"/>
                </a:solidFill>
              </a:defRPr>
            </a:lvl1pPr>
          </a:lstStyle>
          <a:p>
            <a:r>
              <a:rPr lang="en-US" dirty="0"/>
              <a:t>memcached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591408" y="1233100"/>
            <a:ext cx="1937389" cy="923330"/>
          </a:xfrm>
          <a:prstGeom prst="rect">
            <a:avLst/>
          </a:prstGeom>
          <a:solidFill>
            <a:srgbClr val="E6EDFA"/>
          </a:solidFill>
          <a:ln w="25400">
            <a:solidFill>
              <a:srgbClr val="4974CB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en-US"/>
            </a:defPPr>
            <a:lvl1pPr>
              <a:defRPr>
                <a:solidFill>
                  <a:srgbClr val="183774"/>
                </a:solidFill>
              </a:defRPr>
            </a:lvl1pPr>
          </a:lstStyle>
          <a:p>
            <a:r>
              <a:rPr lang="en-US" dirty="0"/>
              <a:t>Facebook:</a:t>
            </a:r>
            <a:br>
              <a:rPr lang="en-US" dirty="0"/>
            </a:br>
            <a:r>
              <a:rPr lang="en-US" dirty="0"/>
              <a:t>200 TB total data</a:t>
            </a:r>
            <a:br>
              <a:rPr lang="en-US" dirty="0"/>
            </a:br>
            <a:r>
              <a:rPr lang="en-US" dirty="0"/>
              <a:t>150 TB cache!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094371" y="4888992"/>
            <a:ext cx="1595309" cy="646331"/>
          </a:xfrm>
          <a:prstGeom prst="rect">
            <a:avLst/>
          </a:prstGeom>
          <a:solidFill>
            <a:srgbClr val="E6EDFA"/>
          </a:solidFill>
          <a:ln w="25400">
            <a:solidFill>
              <a:srgbClr val="4974CB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en-US"/>
            </a:defPPr>
            <a:lvl1pPr>
              <a:defRPr>
                <a:solidFill>
                  <a:srgbClr val="183774"/>
                </a:solidFill>
              </a:defRPr>
            </a:lvl1pPr>
          </a:lstStyle>
          <a:p>
            <a:r>
              <a:rPr lang="en-US" dirty="0"/>
              <a:t>Main-memory</a:t>
            </a:r>
            <a:br>
              <a:rPr lang="en-US" dirty="0"/>
            </a:br>
            <a:r>
              <a:rPr lang="en-US" dirty="0"/>
              <a:t>DBs, again</a:t>
            </a:r>
          </a:p>
        </p:txBody>
      </p:sp>
      <p:cxnSp>
        <p:nvCxnSpPr>
          <p:cNvPr id="77" name="Straight Connector 76"/>
          <p:cNvCxnSpPr>
            <a:stCxn id="65" idx="0"/>
          </p:cNvCxnSpPr>
          <p:nvPr/>
        </p:nvCxnSpPr>
        <p:spPr>
          <a:xfrm flipV="1">
            <a:off x="1585148" y="4995418"/>
            <a:ext cx="0" cy="519965"/>
          </a:xfrm>
          <a:prstGeom prst="line">
            <a:avLst/>
          </a:prstGeom>
          <a:ln w="31750" cap="rnd">
            <a:solidFill>
              <a:srgbClr val="4974CB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66" idx="1"/>
            <a:endCxn id="50" idx="2"/>
          </p:cNvCxnSpPr>
          <p:nvPr/>
        </p:nvCxnSpPr>
        <p:spPr>
          <a:xfrm flipH="1" flipV="1">
            <a:off x="2169255" y="3886200"/>
            <a:ext cx="930444" cy="1591082"/>
          </a:xfrm>
          <a:prstGeom prst="line">
            <a:avLst/>
          </a:prstGeom>
          <a:ln w="31750" cap="rnd">
            <a:solidFill>
              <a:srgbClr val="4974CB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67" idx="0"/>
            <a:endCxn id="51" idx="2"/>
          </p:cNvCxnSpPr>
          <p:nvPr/>
        </p:nvCxnSpPr>
        <p:spPr>
          <a:xfrm flipH="1" flipV="1">
            <a:off x="3955659" y="4604809"/>
            <a:ext cx="11062" cy="742676"/>
          </a:xfrm>
          <a:prstGeom prst="line">
            <a:avLst/>
          </a:prstGeom>
          <a:ln w="31750" cap="rnd">
            <a:solidFill>
              <a:srgbClr val="4974CB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endCxn id="72" idx="2"/>
          </p:cNvCxnSpPr>
          <p:nvPr/>
        </p:nvCxnSpPr>
        <p:spPr>
          <a:xfrm flipH="1" flipV="1">
            <a:off x="5080504" y="3687149"/>
            <a:ext cx="1343543" cy="838356"/>
          </a:xfrm>
          <a:prstGeom prst="line">
            <a:avLst/>
          </a:prstGeom>
          <a:ln w="31750" cap="rnd">
            <a:solidFill>
              <a:srgbClr val="4974CB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 flipV="1">
            <a:off x="6324600" y="2807980"/>
            <a:ext cx="502403" cy="1407559"/>
          </a:xfrm>
          <a:prstGeom prst="line">
            <a:avLst/>
          </a:prstGeom>
          <a:ln w="31750" cap="rnd">
            <a:solidFill>
              <a:srgbClr val="4974CB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H="1" flipV="1">
            <a:off x="7336756" y="2156430"/>
            <a:ext cx="102430" cy="1454675"/>
          </a:xfrm>
          <a:prstGeom prst="line">
            <a:avLst/>
          </a:prstGeom>
          <a:ln w="31750" cap="rnd">
            <a:solidFill>
              <a:srgbClr val="4974CB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7284203" y="4207790"/>
            <a:ext cx="244594" cy="681202"/>
          </a:xfrm>
          <a:prstGeom prst="line">
            <a:avLst/>
          </a:prstGeom>
          <a:ln w="31750" cap="rnd">
            <a:solidFill>
              <a:srgbClr val="4974CB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866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2"/>
                </a:solidFill>
              </a:rPr>
              <a:t>General-purpose storage in DRAM:</a:t>
            </a:r>
          </a:p>
          <a:p>
            <a:r>
              <a:rPr lang="en-US" dirty="0" smtClean="0"/>
              <a:t>All data always in DRAM (no cache misses)</a:t>
            </a:r>
          </a:p>
          <a:p>
            <a:r>
              <a:rPr lang="en-US" dirty="0" smtClean="0"/>
              <a:t>As durable and available as disk</a:t>
            </a:r>
          </a:p>
          <a:p>
            <a:r>
              <a:rPr lang="en-US" dirty="0" smtClean="0"/>
              <a:t>Designed for datacenters: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Scale</a:t>
            </a:r>
            <a:r>
              <a:rPr lang="en-US" dirty="0" smtClean="0"/>
              <a:t>: 1000+ servers, 100+ TB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Low latency</a:t>
            </a:r>
            <a:r>
              <a:rPr lang="en-US" dirty="0" smtClean="0"/>
              <a:t>: 5-10µs remote access</a:t>
            </a:r>
            <a:endParaRPr lang="en-US" dirty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Potential impact: </a:t>
            </a:r>
            <a:r>
              <a:rPr lang="en-US" dirty="0" smtClean="0">
                <a:solidFill>
                  <a:schemeClr val="tx2"/>
                </a:solidFill>
              </a:rPr>
              <a:t>enable new class of applications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1659D765-7126-4B95-ADF3-403BFECAA36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RAMCloud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52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Straight Connector 125"/>
          <p:cNvCxnSpPr>
            <a:stCxn id="125" idx="1"/>
          </p:cNvCxnSpPr>
          <p:nvPr/>
        </p:nvCxnSpPr>
        <p:spPr>
          <a:xfrm flipH="1">
            <a:off x="5496732" y="3695700"/>
            <a:ext cx="980268" cy="0"/>
          </a:xfrm>
          <a:prstGeom prst="line">
            <a:avLst/>
          </a:prstGeom>
          <a:ln w="25400" cap="rnd">
            <a:solidFill>
              <a:srgbClr val="3447B8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endCxn id="37" idx="0"/>
          </p:cNvCxnSpPr>
          <p:nvPr/>
        </p:nvCxnSpPr>
        <p:spPr>
          <a:xfrm>
            <a:off x="2992465" y="4114800"/>
            <a:ext cx="0" cy="533400"/>
          </a:xfrm>
          <a:prstGeom prst="line">
            <a:avLst/>
          </a:prstGeom>
          <a:ln w="25400" cap="rnd">
            <a:solidFill>
              <a:srgbClr val="4974C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endCxn id="47" idx="0"/>
          </p:cNvCxnSpPr>
          <p:nvPr/>
        </p:nvCxnSpPr>
        <p:spPr>
          <a:xfrm>
            <a:off x="4170336" y="4191000"/>
            <a:ext cx="0" cy="457200"/>
          </a:xfrm>
          <a:prstGeom prst="line">
            <a:avLst/>
          </a:prstGeom>
          <a:ln w="25400" cap="rnd">
            <a:solidFill>
              <a:srgbClr val="4974C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endCxn id="58" idx="0"/>
          </p:cNvCxnSpPr>
          <p:nvPr/>
        </p:nvCxnSpPr>
        <p:spPr>
          <a:xfrm>
            <a:off x="5029200" y="4114800"/>
            <a:ext cx="935065" cy="533400"/>
          </a:xfrm>
          <a:prstGeom prst="line">
            <a:avLst/>
          </a:prstGeom>
          <a:ln w="25400" cap="rnd">
            <a:solidFill>
              <a:srgbClr val="4974C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endCxn id="7" idx="0"/>
          </p:cNvCxnSpPr>
          <p:nvPr/>
        </p:nvCxnSpPr>
        <p:spPr>
          <a:xfrm flipH="1">
            <a:off x="1808136" y="4114800"/>
            <a:ext cx="668364" cy="533400"/>
          </a:xfrm>
          <a:prstGeom prst="line">
            <a:avLst/>
          </a:prstGeom>
          <a:ln w="25400" cap="rnd">
            <a:solidFill>
              <a:srgbClr val="4974C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80" idx="2"/>
          </p:cNvCxnSpPr>
          <p:nvPr/>
        </p:nvCxnSpPr>
        <p:spPr>
          <a:xfrm flipH="1">
            <a:off x="2992464" y="2590800"/>
            <a:ext cx="1" cy="533400"/>
          </a:xfrm>
          <a:prstGeom prst="line">
            <a:avLst/>
          </a:prstGeom>
          <a:ln w="25400" cap="rnd">
            <a:solidFill>
              <a:srgbClr val="43A343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85" idx="2"/>
          </p:cNvCxnSpPr>
          <p:nvPr/>
        </p:nvCxnSpPr>
        <p:spPr>
          <a:xfrm flipH="1">
            <a:off x="4170335" y="2590800"/>
            <a:ext cx="1" cy="533400"/>
          </a:xfrm>
          <a:prstGeom prst="line">
            <a:avLst/>
          </a:prstGeom>
          <a:ln w="25400" cap="rnd">
            <a:solidFill>
              <a:srgbClr val="43A343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90" idx="2"/>
          </p:cNvCxnSpPr>
          <p:nvPr/>
        </p:nvCxnSpPr>
        <p:spPr>
          <a:xfrm flipH="1">
            <a:off x="5029200" y="2590800"/>
            <a:ext cx="935065" cy="685800"/>
          </a:xfrm>
          <a:prstGeom prst="line">
            <a:avLst/>
          </a:prstGeom>
          <a:ln w="25400" cap="rnd">
            <a:solidFill>
              <a:srgbClr val="43A343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69" idx="2"/>
          </p:cNvCxnSpPr>
          <p:nvPr/>
        </p:nvCxnSpPr>
        <p:spPr>
          <a:xfrm>
            <a:off x="1808136" y="2590800"/>
            <a:ext cx="747793" cy="604420"/>
          </a:xfrm>
          <a:prstGeom prst="line">
            <a:avLst/>
          </a:prstGeom>
          <a:ln w="25400" cap="rnd">
            <a:solidFill>
              <a:srgbClr val="43A343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RAMCloud Architecture</a:t>
            </a:r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1371600" y="4648200"/>
            <a:ext cx="873071" cy="1034415"/>
            <a:chOff x="1905000" y="3429000"/>
            <a:chExt cx="873071" cy="1034415"/>
          </a:xfrm>
        </p:grpSpPr>
        <p:sp>
          <p:nvSpPr>
            <p:cNvPr id="7" name="Rounded Rectangle 6"/>
            <p:cNvSpPr/>
            <p:nvPr/>
          </p:nvSpPr>
          <p:spPr>
            <a:xfrm>
              <a:off x="1905000" y="3429000"/>
              <a:ext cx="873071" cy="914400"/>
            </a:xfrm>
            <a:prstGeom prst="roundRect">
              <a:avLst/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05000" y="3519101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Master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905000" y="3976301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Backup</a:t>
              </a:r>
              <a:endParaRPr lang="en-US" dirty="0"/>
            </a:p>
          </p:txBody>
        </p:sp>
        <p:cxnSp>
          <p:nvCxnSpPr>
            <p:cNvPr id="11" name="Straight Connector 10"/>
            <p:cNvCxnSpPr>
              <a:stCxn id="7" idx="1"/>
              <a:endCxn id="7" idx="3"/>
            </p:cNvCxnSpPr>
            <p:nvPr/>
          </p:nvCxnSpPr>
          <p:spPr>
            <a:xfrm>
              <a:off x="1905000" y="3886200"/>
              <a:ext cx="873071" cy="0"/>
            </a:xfrm>
            <a:prstGeom prst="line">
              <a:avLst/>
            </a:prstGeom>
            <a:ln w="25400" cap="rnd">
              <a:solidFill>
                <a:srgbClr val="4974CB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5" name="Group 54"/>
            <p:cNvGrpSpPr>
              <a:grpSpLocks/>
            </p:cNvGrpSpPr>
            <p:nvPr/>
          </p:nvGrpSpPr>
          <p:grpSpPr bwMode="auto">
            <a:xfrm>
              <a:off x="2204375" y="4267200"/>
              <a:ext cx="274320" cy="196215"/>
              <a:chOff x="3744" y="1584"/>
              <a:chExt cx="336" cy="240"/>
            </a:xfrm>
          </p:grpSpPr>
          <p:sp>
            <p:nvSpPr>
              <p:cNvPr id="31" name="Oval 55"/>
              <p:cNvSpPr>
                <a:spLocks noChangeArrowheads="1"/>
              </p:cNvSpPr>
              <p:nvPr/>
            </p:nvSpPr>
            <p:spPr bwMode="auto">
              <a:xfrm>
                <a:off x="3744" y="1728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56"/>
              <p:cNvSpPr>
                <a:spLocks noChangeArrowheads="1"/>
              </p:cNvSpPr>
              <p:nvPr/>
            </p:nvSpPr>
            <p:spPr bwMode="auto">
              <a:xfrm>
                <a:off x="3744" y="1680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Oval 57"/>
              <p:cNvSpPr>
                <a:spLocks noChangeArrowheads="1"/>
              </p:cNvSpPr>
              <p:nvPr/>
            </p:nvSpPr>
            <p:spPr bwMode="auto">
              <a:xfrm>
                <a:off x="3744" y="1632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Oval 58"/>
              <p:cNvSpPr>
                <a:spLocks noChangeArrowheads="1"/>
              </p:cNvSpPr>
              <p:nvPr/>
            </p:nvSpPr>
            <p:spPr bwMode="auto">
              <a:xfrm>
                <a:off x="3744" y="1584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2555929" y="4648200"/>
            <a:ext cx="873071" cy="1034415"/>
            <a:chOff x="1905000" y="3429000"/>
            <a:chExt cx="873071" cy="1034415"/>
          </a:xfrm>
        </p:grpSpPr>
        <p:sp>
          <p:nvSpPr>
            <p:cNvPr id="37" name="Rounded Rectangle 36"/>
            <p:cNvSpPr/>
            <p:nvPr/>
          </p:nvSpPr>
          <p:spPr>
            <a:xfrm>
              <a:off x="1905000" y="3429000"/>
              <a:ext cx="873071" cy="914400"/>
            </a:xfrm>
            <a:prstGeom prst="roundRect">
              <a:avLst/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905000" y="3519101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Master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905000" y="3976301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Backup</a:t>
              </a:r>
              <a:endParaRPr lang="en-US" dirty="0"/>
            </a:p>
          </p:txBody>
        </p:sp>
        <p:cxnSp>
          <p:nvCxnSpPr>
            <p:cNvPr id="40" name="Straight Connector 39"/>
            <p:cNvCxnSpPr>
              <a:stCxn id="37" idx="1"/>
              <a:endCxn id="37" idx="3"/>
            </p:cNvCxnSpPr>
            <p:nvPr/>
          </p:nvCxnSpPr>
          <p:spPr>
            <a:xfrm>
              <a:off x="1905000" y="3886200"/>
              <a:ext cx="873071" cy="0"/>
            </a:xfrm>
            <a:prstGeom prst="line">
              <a:avLst/>
            </a:prstGeom>
            <a:ln w="25400" cap="rnd">
              <a:solidFill>
                <a:srgbClr val="4974CB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41" name="Group 54"/>
            <p:cNvGrpSpPr>
              <a:grpSpLocks/>
            </p:cNvGrpSpPr>
            <p:nvPr/>
          </p:nvGrpSpPr>
          <p:grpSpPr bwMode="auto">
            <a:xfrm>
              <a:off x="2204375" y="4267200"/>
              <a:ext cx="274320" cy="196215"/>
              <a:chOff x="3744" y="1584"/>
              <a:chExt cx="336" cy="240"/>
            </a:xfrm>
          </p:grpSpPr>
          <p:sp>
            <p:nvSpPr>
              <p:cNvPr id="42" name="Oval 55"/>
              <p:cNvSpPr>
                <a:spLocks noChangeArrowheads="1"/>
              </p:cNvSpPr>
              <p:nvPr/>
            </p:nvSpPr>
            <p:spPr bwMode="auto">
              <a:xfrm>
                <a:off x="3744" y="1728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Oval 56"/>
              <p:cNvSpPr>
                <a:spLocks noChangeArrowheads="1"/>
              </p:cNvSpPr>
              <p:nvPr/>
            </p:nvSpPr>
            <p:spPr bwMode="auto">
              <a:xfrm>
                <a:off x="3744" y="1680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Oval 57"/>
              <p:cNvSpPr>
                <a:spLocks noChangeArrowheads="1"/>
              </p:cNvSpPr>
              <p:nvPr/>
            </p:nvSpPr>
            <p:spPr bwMode="auto">
              <a:xfrm>
                <a:off x="3744" y="1632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Oval 58"/>
              <p:cNvSpPr>
                <a:spLocks noChangeArrowheads="1"/>
              </p:cNvSpPr>
              <p:nvPr/>
            </p:nvSpPr>
            <p:spPr bwMode="auto">
              <a:xfrm>
                <a:off x="3744" y="1584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3733800" y="4648200"/>
            <a:ext cx="873071" cy="1034415"/>
            <a:chOff x="1905000" y="3429000"/>
            <a:chExt cx="873071" cy="1034415"/>
          </a:xfrm>
        </p:grpSpPr>
        <p:sp>
          <p:nvSpPr>
            <p:cNvPr id="47" name="Rounded Rectangle 46"/>
            <p:cNvSpPr/>
            <p:nvPr/>
          </p:nvSpPr>
          <p:spPr>
            <a:xfrm>
              <a:off x="1905000" y="3429000"/>
              <a:ext cx="873071" cy="914400"/>
            </a:xfrm>
            <a:prstGeom prst="roundRect">
              <a:avLst/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905000" y="3519101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Master</a:t>
              </a:r>
              <a:endParaRPr 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905000" y="3976301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Backup</a:t>
              </a:r>
              <a:endParaRPr lang="en-US" dirty="0"/>
            </a:p>
          </p:txBody>
        </p:sp>
        <p:cxnSp>
          <p:nvCxnSpPr>
            <p:cNvPr id="50" name="Straight Connector 49"/>
            <p:cNvCxnSpPr>
              <a:stCxn id="47" idx="1"/>
              <a:endCxn id="47" idx="3"/>
            </p:cNvCxnSpPr>
            <p:nvPr/>
          </p:nvCxnSpPr>
          <p:spPr>
            <a:xfrm>
              <a:off x="1905000" y="3886200"/>
              <a:ext cx="873071" cy="0"/>
            </a:xfrm>
            <a:prstGeom prst="line">
              <a:avLst/>
            </a:prstGeom>
            <a:ln w="25400" cap="rnd">
              <a:solidFill>
                <a:srgbClr val="4974CB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51" name="Group 54"/>
            <p:cNvGrpSpPr>
              <a:grpSpLocks/>
            </p:cNvGrpSpPr>
            <p:nvPr/>
          </p:nvGrpSpPr>
          <p:grpSpPr bwMode="auto">
            <a:xfrm>
              <a:off x="2204375" y="4267200"/>
              <a:ext cx="274320" cy="196215"/>
              <a:chOff x="3744" y="1584"/>
              <a:chExt cx="336" cy="240"/>
            </a:xfrm>
          </p:grpSpPr>
          <p:sp>
            <p:nvSpPr>
              <p:cNvPr id="52" name="Oval 55"/>
              <p:cNvSpPr>
                <a:spLocks noChangeArrowheads="1"/>
              </p:cNvSpPr>
              <p:nvPr/>
            </p:nvSpPr>
            <p:spPr bwMode="auto">
              <a:xfrm>
                <a:off x="3744" y="1728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Oval 56"/>
              <p:cNvSpPr>
                <a:spLocks noChangeArrowheads="1"/>
              </p:cNvSpPr>
              <p:nvPr/>
            </p:nvSpPr>
            <p:spPr bwMode="auto">
              <a:xfrm>
                <a:off x="3744" y="1680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Oval 57"/>
              <p:cNvSpPr>
                <a:spLocks noChangeArrowheads="1"/>
              </p:cNvSpPr>
              <p:nvPr/>
            </p:nvSpPr>
            <p:spPr bwMode="auto">
              <a:xfrm>
                <a:off x="3744" y="1632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Oval 58"/>
              <p:cNvSpPr>
                <a:spLocks noChangeArrowheads="1"/>
              </p:cNvSpPr>
              <p:nvPr/>
            </p:nvSpPr>
            <p:spPr bwMode="auto">
              <a:xfrm>
                <a:off x="3744" y="1584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5527729" y="4648200"/>
            <a:ext cx="873071" cy="1034415"/>
            <a:chOff x="1905000" y="3429000"/>
            <a:chExt cx="873071" cy="1034415"/>
          </a:xfrm>
        </p:grpSpPr>
        <p:sp>
          <p:nvSpPr>
            <p:cNvPr id="58" name="Rounded Rectangle 57"/>
            <p:cNvSpPr/>
            <p:nvPr/>
          </p:nvSpPr>
          <p:spPr>
            <a:xfrm>
              <a:off x="1905000" y="3429000"/>
              <a:ext cx="873071" cy="914400"/>
            </a:xfrm>
            <a:prstGeom prst="roundRect">
              <a:avLst/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905000" y="3519101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Master</a:t>
              </a:r>
              <a:endParaRPr lang="en-US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905000" y="3976301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Backup</a:t>
              </a:r>
              <a:endParaRPr lang="en-US" dirty="0"/>
            </a:p>
          </p:txBody>
        </p:sp>
        <p:cxnSp>
          <p:nvCxnSpPr>
            <p:cNvPr id="61" name="Straight Connector 60"/>
            <p:cNvCxnSpPr>
              <a:stCxn id="58" idx="1"/>
              <a:endCxn id="58" idx="3"/>
            </p:cNvCxnSpPr>
            <p:nvPr/>
          </p:nvCxnSpPr>
          <p:spPr>
            <a:xfrm>
              <a:off x="1905000" y="3886200"/>
              <a:ext cx="873071" cy="0"/>
            </a:xfrm>
            <a:prstGeom prst="line">
              <a:avLst/>
            </a:prstGeom>
            <a:ln w="25400" cap="rnd">
              <a:solidFill>
                <a:srgbClr val="4974CB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62" name="Group 54"/>
            <p:cNvGrpSpPr>
              <a:grpSpLocks/>
            </p:cNvGrpSpPr>
            <p:nvPr/>
          </p:nvGrpSpPr>
          <p:grpSpPr bwMode="auto">
            <a:xfrm>
              <a:off x="2204375" y="4267200"/>
              <a:ext cx="274320" cy="196215"/>
              <a:chOff x="3744" y="1584"/>
              <a:chExt cx="336" cy="240"/>
            </a:xfrm>
          </p:grpSpPr>
          <p:sp>
            <p:nvSpPr>
              <p:cNvPr id="63" name="Oval 55"/>
              <p:cNvSpPr>
                <a:spLocks noChangeArrowheads="1"/>
              </p:cNvSpPr>
              <p:nvPr/>
            </p:nvSpPr>
            <p:spPr bwMode="auto">
              <a:xfrm>
                <a:off x="3744" y="1728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56"/>
              <p:cNvSpPr>
                <a:spLocks noChangeArrowheads="1"/>
              </p:cNvSpPr>
              <p:nvPr/>
            </p:nvSpPr>
            <p:spPr bwMode="auto">
              <a:xfrm>
                <a:off x="3744" y="1680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Oval 57"/>
              <p:cNvSpPr>
                <a:spLocks noChangeArrowheads="1"/>
              </p:cNvSpPr>
              <p:nvPr/>
            </p:nvSpPr>
            <p:spPr bwMode="auto">
              <a:xfrm>
                <a:off x="3744" y="1632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58"/>
              <p:cNvSpPr>
                <a:spLocks noChangeArrowheads="1"/>
              </p:cNvSpPr>
              <p:nvPr/>
            </p:nvSpPr>
            <p:spPr bwMode="auto">
              <a:xfrm>
                <a:off x="3744" y="1584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67" name="TextBox 66"/>
          <p:cNvSpPr txBox="1"/>
          <p:nvPr/>
        </p:nvSpPr>
        <p:spPr>
          <a:xfrm>
            <a:off x="4784169" y="470402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4974CB"/>
                </a:solidFill>
              </a:rPr>
              <a:t>…</a:t>
            </a:r>
            <a:endParaRPr lang="en-US" sz="3200" b="1" dirty="0">
              <a:solidFill>
                <a:srgbClr val="4974CB"/>
              </a:solidFill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1371600" y="1676400"/>
            <a:ext cx="873071" cy="914400"/>
            <a:chOff x="2022529" y="2335078"/>
            <a:chExt cx="873071" cy="914400"/>
          </a:xfrm>
        </p:grpSpPr>
        <p:sp>
          <p:nvSpPr>
            <p:cNvPr id="69" name="Rounded Rectangle 68"/>
            <p:cNvSpPr/>
            <p:nvPr/>
          </p:nvSpPr>
          <p:spPr>
            <a:xfrm>
              <a:off x="2022529" y="2335078"/>
              <a:ext cx="873071" cy="914400"/>
            </a:xfrm>
            <a:prstGeom prst="roundRect">
              <a:avLst/>
            </a:prstGeom>
            <a:solidFill>
              <a:srgbClr val="EDFFED"/>
            </a:solidFill>
            <a:ln w="254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022529" y="2425179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Appl.</a:t>
              </a:r>
              <a:endParaRPr lang="en-US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022529" y="2882379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Library</a:t>
              </a:r>
              <a:endParaRPr lang="en-US" dirty="0"/>
            </a:p>
          </p:txBody>
        </p:sp>
        <p:cxnSp>
          <p:nvCxnSpPr>
            <p:cNvPr id="72" name="Straight Connector 71"/>
            <p:cNvCxnSpPr>
              <a:stCxn id="69" idx="1"/>
              <a:endCxn id="69" idx="3"/>
            </p:cNvCxnSpPr>
            <p:nvPr/>
          </p:nvCxnSpPr>
          <p:spPr>
            <a:xfrm>
              <a:off x="2022529" y="2792278"/>
              <a:ext cx="873071" cy="0"/>
            </a:xfrm>
            <a:prstGeom prst="line">
              <a:avLst/>
            </a:prstGeom>
            <a:ln w="25400" cap="rnd">
              <a:solidFill>
                <a:srgbClr val="43A34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9" name="Group 78"/>
          <p:cNvGrpSpPr/>
          <p:nvPr/>
        </p:nvGrpSpPr>
        <p:grpSpPr>
          <a:xfrm>
            <a:off x="2555929" y="1676400"/>
            <a:ext cx="873071" cy="914400"/>
            <a:chOff x="2022529" y="2335078"/>
            <a:chExt cx="873071" cy="914400"/>
          </a:xfrm>
        </p:grpSpPr>
        <p:sp>
          <p:nvSpPr>
            <p:cNvPr id="80" name="Rounded Rectangle 79"/>
            <p:cNvSpPr/>
            <p:nvPr/>
          </p:nvSpPr>
          <p:spPr>
            <a:xfrm>
              <a:off x="2022529" y="2335078"/>
              <a:ext cx="873071" cy="914400"/>
            </a:xfrm>
            <a:prstGeom prst="roundRect">
              <a:avLst/>
            </a:prstGeom>
            <a:solidFill>
              <a:srgbClr val="EDFFED"/>
            </a:solidFill>
            <a:ln w="254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022529" y="2425179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Appl.</a:t>
              </a:r>
              <a:endParaRPr lang="en-US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022529" y="2882379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Library</a:t>
              </a:r>
              <a:endParaRPr lang="en-US" dirty="0"/>
            </a:p>
          </p:txBody>
        </p:sp>
        <p:cxnSp>
          <p:nvCxnSpPr>
            <p:cNvPr id="83" name="Straight Connector 82"/>
            <p:cNvCxnSpPr>
              <a:stCxn id="80" idx="1"/>
              <a:endCxn id="80" idx="3"/>
            </p:cNvCxnSpPr>
            <p:nvPr/>
          </p:nvCxnSpPr>
          <p:spPr>
            <a:xfrm>
              <a:off x="2022529" y="2792278"/>
              <a:ext cx="873071" cy="0"/>
            </a:xfrm>
            <a:prstGeom prst="line">
              <a:avLst/>
            </a:prstGeom>
            <a:ln w="25400" cap="rnd">
              <a:solidFill>
                <a:srgbClr val="43A34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3733800" y="1676400"/>
            <a:ext cx="873071" cy="914400"/>
            <a:chOff x="2022529" y="2335078"/>
            <a:chExt cx="873071" cy="914400"/>
          </a:xfrm>
        </p:grpSpPr>
        <p:sp>
          <p:nvSpPr>
            <p:cNvPr id="85" name="Rounded Rectangle 84"/>
            <p:cNvSpPr/>
            <p:nvPr/>
          </p:nvSpPr>
          <p:spPr>
            <a:xfrm>
              <a:off x="2022529" y="2335078"/>
              <a:ext cx="873071" cy="914400"/>
            </a:xfrm>
            <a:prstGeom prst="roundRect">
              <a:avLst/>
            </a:prstGeom>
            <a:solidFill>
              <a:srgbClr val="EDFFED"/>
            </a:solidFill>
            <a:ln w="254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022529" y="2425179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Appl.</a:t>
              </a:r>
              <a:endParaRPr 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2022529" y="2882379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Library</a:t>
              </a:r>
              <a:endParaRPr lang="en-US" dirty="0"/>
            </a:p>
          </p:txBody>
        </p:sp>
        <p:cxnSp>
          <p:nvCxnSpPr>
            <p:cNvPr id="88" name="Straight Connector 87"/>
            <p:cNvCxnSpPr>
              <a:stCxn id="85" idx="1"/>
              <a:endCxn id="85" idx="3"/>
            </p:cNvCxnSpPr>
            <p:nvPr/>
          </p:nvCxnSpPr>
          <p:spPr>
            <a:xfrm>
              <a:off x="2022529" y="2792278"/>
              <a:ext cx="873071" cy="0"/>
            </a:xfrm>
            <a:prstGeom prst="line">
              <a:avLst/>
            </a:prstGeom>
            <a:ln w="25400" cap="rnd">
              <a:solidFill>
                <a:srgbClr val="43A34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9" name="Group 88"/>
          <p:cNvGrpSpPr/>
          <p:nvPr/>
        </p:nvGrpSpPr>
        <p:grpSpPr>
          <a:xfrm>
            <a:off x="5527729" y="1676400"/>
            <a:ext cx="873071" cy="914400"/>
            <a:chOff x="2022529" y="2335078"/>
            <a:chExt cx="873071" cy="914400"/>
          </a:xfrm>
        </p:grpSpPr>
        <p:sp>
          <p:nvSpPr>
            <p:cNvPr id="90" name="Rounded Rectangle 89"/>
            <p:cNvSpPr/>
            <p:nvPr/>
          </p:nvSpPr>
          <p:spPr>
            <a:xfrm>
              <a:off x="2022529" y="2335078"/>
              <a:ext cx="873071" cy="914400"/>
            </a:xfrm>
            <a:prstGeom prst="roundRect">
              <a:avLst/>
            </a:prstGeom>
            <a:solidFill>
              <a:srgbClr val="EDFFED"/>
            </a:solidFill>
            <a:ln w="254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022529" y="2425179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Appl.</a:t>
              </a:r>
              <a:endParaRPr lang="en-US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022529" y="2882379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Library</a:t>
              </a:r>
              <a:endParaRPr lang="en-US" dirty="0"/>
            </a:p>
          </p:txBody>
        </p:sp>
        <p:cxnSp>
          <p:nvCxnSpPr>
            <p:cNvPr id="93" name="Straight Connector 92"/>
            <p:cNvCxnSpPr>
              <a:stCxn id="90" idx="1"/>
              <a:endCxn id="90" idx="3"/>
            </p:cNvCxnSpPr>
            <p:nvPr/>
          </p:nvCxnSpPr>
          <p:spPr>
            <a:xfrm>
              <a:off x="2022529" y="2792278"/>
              <a:ext cx="873071" cy="0"/>
            </a:xfrm>
            <a:prstGeom prst="line">
              <a:avLst/>
            </a:prstGeom>
            <a:ln w="25400" cap="rnd">
              <a:solidFill>
                <a:srgbClr val="43A34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4" name="TextBox 93"/>
          <p:cNvSpPr txBox="1"/>
          <p:nvPr/>
        </p:nvSpPr>
        <p:spPr>
          <a:xfrm>
            <a:off x="4785102" y="172935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43A343"/>
                </a:solidFill>
              </a:rPr>
              <a:t>…</a:t>
            </a:r>
            <a:endParaRPr lang="en-US" sz="3200" b="1" dirty="0">
              <a:solidFill>
                <a:srgbClr val="43A343"/>
              </a:solidFill>
            </a:endParaRPr>
          </a:p>
        </p:txBody>
      </p:sp>
      <p:sp>
        <p:nvSpPr>
          <p:cNvPr id="95" name="Cloud 94"/>
          <p:cNvSpPr/>
          <p:nvPr/>
        </p:nvSpPr>
        <p:spPr>
          <a:xfrm rot="21480000" flipV="1">
            <a:off x="1774021" y="2963019"/>
            <a:ext cx="3886200" cy="1295400"/>
          </a:xfrm>
          <a:prstGeom prst="cloud">
            <a:avLst/>
          </a:prstGeom>
          <a:gradFill flip="none" rotWithShape="0">
            <a:gsLst>
              <a:gs pos="76000">
                <a:srgbClr val="EAEAEA"/>
              </a:gs>
              <a:gs pos="0">
                <a:srgbClr val="F8F8F8"/>
              </a:gs>
              <a:gs pos="100000">
                <a:srgbClr val="C0C0C0"/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/>
          <p:cNvSpPr txBox="1"/>
          <p:nvPr/>
        </p:nvSpPr>
        <p:spPr>
          <a:xfrm>
            <a:off x="2724325" y="319522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Datacenter</a:t>
            </a:r>
            <a:br>
              <a:rPr lang="en-US" sz="2400" dirty="0" smtClean="0"/>
            </a:br>
            <a:r>
              <a:rPr lang="en-US" sz="2400" dirty="0" smtClean="0"/>
              <a:t>Network</a:t>
            </a:r>
            <a:endParaRPr lang="en-US" sz="2400" dirty="0"/>
          </a:p>
        </p:txBody>
      </p:sp>
      <p:sp>
        <p:nvSpPr>
          <p:cNvPr id="125" name="Rounded Rectangle 124"/>
          <p:cNvSpPr/>
          <p:nvPr/>
        </p:nvSpPr>
        <p:spPr>
          <a:xfrm>
            <a:off x="6477000" y="3276600"/>
            <a:ext cx="1676400" cy="838200"/>
          </a:xfrm>
          <a:prstGeom prst="roundRect">
            <a:avLst/>
          </a:prstGeom>
          <a:solidFill>
            <a:srgbClr val="D2D7F6"/>
          </a:solidFill>
          <a:ln>
            <a:solidFill>
              <a:srgbClr val="3447B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Coordinator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1371601" y="5786735"/>
            <a:ext cx="5029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1000 – 10,000 Storage Servers</a:t>
            </a:r>
            <a:endParaRPr lang="en-US" sz="2400" b="1" dirty="0"/>
          </a:p>
        </p:txBody>
      </p:sp>
      <p:sp>
        <p:nvSpPr>
          <p:cNvPr id="131" name="TextBox 130"/>
          <p:cNvSpPr txBox="1"/>
          <p:nvPr/>
        </p:nvSpPr>
        <p:spPr>
          <a:xfrm>
            <a:off x="1219200" y="1107539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1000 – 100,000 Application Servers</a:t>
            </a:r>
            <a:endParaRPr lang="en-US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52400" y="3657600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Commodity</a:t>
            </a:r>
            <a:br>
              <a:rPr lang="en-US" dirty="0" smtClean="0"/>
            </a:br>
            <a:r>
              <a:rPr lang="en-US" dirty="0" smtClean="0"/>
              <a:t>Servers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821410" y="2138766"/>
            <a:ext cx="457200" cy="1511085"/>
          </a:xfrm>
          <a:custGeom>
            <a:avLst/>
            <a:gdLst>
              <a:gd name="connsiteX0" fmla="*/ 0 w 457200"/>
              <a:gd name="connsiteY0" fmla="*/ 1511085 h 1511085"/>
              <a:gd name="connsiteX1" fmla="*/ 457200 w 457200"/>
              <a:gd name="connsiteY1" fmla="*/ 0 h 1511085"/>
              <a:gd name="connsiteX0" fmla="*/ 0 w 457200"/>
              <a:gd name="connsiteY0" fmla="*/ 1511085 h 1511085"/>
              <a:gd name="connsiteX1" fmla="*/ 457200 w 457200"/>
              <a:gd name="connsiteY1" fmla="*/ 0 h 1511085"/>
              <a:gd name="connsiteX0" fmla="*/ 38 w 457238"/>
              <a:gd name="connsiteY0" fmla="*/ 1511085 h 1511085"/>
              <a:gd name="connsiteX1" fmla="*/ 457238 w 457238"/>
              <a:gd name="connsiteY1" fmla="*/ 0 h 1511085"/>
              <a:gd name="connsiteX0" fmla="*/ 344 w 457544"/>
              <a:gd name="connsiteY0" fmla="*/ 1511085 h 1511085"/>
              <a:gd name="connsiteX1" fmla="*/ 457544 w 457544"/>
              <a:gd name="connsiteY1" fmla="*/ 0 h 1511085"/>
              <a:gd name="connsiteX0" fmla="*/ 0 w 457200"/>
              <a:gd name="connsiteY0" fmla="*/ 1511085 h 1511085"/>
              <a:gd name="connsiteX1" fmla="*/ 457200 w 457200"/>
              <a:gd name="connsiteY1" fmla="*/ 0 h 1511085"/>
              <a:gd name="connsiteX0" fmla="*/ 0 w 457200"/>
              <a:gd name="connsiteY0" fmla="*/ 1511085 h 1511085"/>
              <a:gd name="connsiteX1" fmla="*/ 457200 w 457200"/>
              <a:gd name="connsiteY1" fmla="*/ 0 h 1511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1511085">
                <a:moveTo>
                  <a:pt x="0" y="1511085"/>
                </a:moveTo>
                <a:cubicBezTo>
                  <a:pt x="10977" y="495945"/>
                  <a:pt x="29705" y="0"/>
                  <a:pt x="457200" y="0"/>
                </a:cubicBezTo>
              </a:path>
            </a:pathLst>
          </a:custGeom>
          <a:noFill/>
          <a:ln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 96"/>
          <p:cNvSpPr/>
          <p:nvPr/>
        </p:nvSpPr>
        <p:spPr>
          <a:xfrm flipV="1">
            <a:off x="838200" y="4343400"/>
            <a:ext cx="457200" cy="762000"/>
          </a:xfrm>
          <a:custGeom>
            <a:avLst/>
            <a:gdLst>
              <a:gd name="connsiteX0" fmla="*/ 0 w 457200"/>
              <a:gd name="connsiteY0" fmla="*/ 1511085 h 1511085"/>
              <a:gd name="connsiteX1" fmla="*/ 457200 w 457200"/>
              <a:gd name="connsiteY1" fmla="*/ 0 h 1511085"/>
              <a:gd name="connsiteX0" fmla="*/ 0 w 457200"/>
              <a:gd name="connsiteY0" fmla="*/ 1511085 h 1511085"/>
              <a:gd name="connsiteX1" fmla="*/ 457200 w 457200"/>
              <a:gd name="connsiteY1" fmla="*/ 0 h 1511085"/>
              <a:gd name="connsiteX0" fmla="*/ 38 w 457238"/>
              <a:gd name="connsiteY0" fmla="*/ 1511085 h 1511085"/>
              <a:gd name="connsiteX1" fmla="*/ 457238 w 457238"/>
              <a:gd name="connsiteY1" fmla="*/ 0 h 1511085"/>
              <a:gd name="connsiteX0" fmla="*/ 344 w 457544"/>
              <a:gd name="connsiteY0" fmla="*/ 1511085 h 1511085"/>
              <a:gd name="connsiteX1" fmla="*/ 457544 w 457544"/>
              <a:gd name="connsiteY1" fmla="*/ 0 h 1511085"/>
              <a:gd name="connsiteX0" fmla="*/ 0 w 457200"/>
              <a:gd name="connsiteY0" fmla="*/ 1511085 h 1511085"/>
              <a:gd name="connsiteX1" fmla="*/ 457200 w 457200"/>
              <a:gd name="connsiteY1" fmla="*/ 0 h 1511085"/>
              <a:gd name="connsiteX0" fmla="*/ 0 w 457200"/>
              <a:gd name="connsiteY0" fmla="*/ 1511085 h 1511085"/>
              <a:gd name="connsiteX1" fmla="*/ 457200 w 457200"/>
              <a:gd name="connsiteY1" fmla="*/ 0 h 1511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1511085">
                <a:moveTo>
                  <a:pt x="0" y="1511085"/>
                </a:moveTo>
                <a:cubicBezTo>
                  <a:pt x="10977" y="495945"/>
                  <a:pt x="29705" y="0"/>
                  <a:pt x="457200" y="0"/>
                </a:cubicBezTo>
              </a:path>
            </a:pathLst>
          </a:custGeom>
          <a:noFill/>
          <a:ln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/>
          <p:cNvSpPr txBox="1"/>
          <p:nvPr/>
        </p:nvSpPr>
        <p:spPr>
          <a:xfrm>
            <a:off x="7050648" y="4785102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64-256 GB</a:t>
            </a:r>
            <a:br>
              <a:rPr lang="en-US" dirty="0" smtClean="0"/>
            </a:br>
            <a:r>
              <a:rPr lang="en-US" dirty="0" smtClean="0"/>
              <a:t>per server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477000" y="5105400"/>
            <a:ext cx="609600" cy="0"/>
          </a:xfrm>
          <a:prstGeom prst="straightConnector1">
            <a:avLst/>
          </a:prstGeom>
          <a:noFill/>
          <a:ln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2" name="Straight Arrow Connector 101"/>
          <p:cNvCxnSpPr/>
          <p:nvPr/>
        </p:nvCxnSpPr>
        <p:spPr>
          <a:xfrm flipH="1">
            <a:off x="5562600" y="2667000"/>
            <a:ext cx="1066800" cy="685800"/>
          </a:xfrm>
          <a:prstGeom prst="straightConnector1">
            <a:avLst/>
          </a:pr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6629400" y="2133600"/>
            <a:ext cx="2438400" cy="914400"/>
          </a:xfrm>
        </p:spPr>
        <p:txBody>
          <a:bodyPr/>
          <a:lstStyle/>
          <a:p>
            <a:pPr marL="0" indent="0">
              <a:buNone/>
            </a:pPr>
            <a:r>
              <a:rPr lang="en-US" sz="1600" b="0" dirty="0" smtClean="0">
                <a:solidFill>
                  <a:schemeClr val="accent4"/>
                </a:solidFill>
              </a:rPr>
              <a:t>High-speed networking:</a:t>
            </a:r>
          </a:p>
          <a:p>
            <a:pPr>
              <a:spcBef>
                <a:spcPts val="0"/>
              </a:spcBef>
            </a:pPr>
            <a:r>
              <a:rPr lang="en-US" sz="1600" b="0" dirty="0" smtClean="0">
                <a:solidFill>
                  <a:schemeClr val="accent4"/>
                </a:solidFill>
              </a:rPr>
              <a:t>5 µs round-trip</a:t>
            </a:r>
          </a:p>
          <a:p>
            <a:pPr>
              <a:spcBef>
                <a:spcPts val="0"/>
              </a:spcBef>
            </a:pPr>
            <a:r>
              <a:rPr lang="en-US" sz="1600" b="0" dirty="0" smtClean="0">
                <a:solidFill>
                  <a:schemeClr val="accent4"/>
                </a:solidFill>
              </a:rPr>
              <a:t>Full bisection </a:t>
            </a:r>
            <a:r>
              <a:rPr lang="en-US" sz="1600" b="0" dirty="0" err="1" smtClean="0">
                <a:solidFill>
                  <a:schemeClr val="accent4"/>
                </a:solidFill>
              </a:rPr>
              <a:t>bwidth</a:t>
            </a:r>
            <a:endParaRPr lang="en-US" sz="1600" b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97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3200400"/>
            <a:ext cx="6266741" cy="3124200"/>
          </a:xfrm>
        </p:spPr>
        <p:txBody>
          <a:bodyPr/>
          <a:lstStyle/>
          <a:p>
            <a:pPr marL="0" indent="0">
              <a:lnSpc>
                <a:spcPts val="1800"/>
              </a:lnSpc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create(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tableId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, blob)</a:t>
            </a:r>
            <a:br>
              <a:rPr lang="en-US" sz="16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=&gt;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objectId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, version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read(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tableId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objectId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)</a:t>
            </a:r>
            <a:br>
              <a:rPr lang="en-US" sz="16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=&gt;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blob, version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write(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tableId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objectId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, blob)</a:t>
            </a:r>
            <a:br>
              <a:rPr lang="en-US" sz="16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=&gt;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version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cwrite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tableId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objectId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, blob, version)</a:t>
            </a:r>
            <a:br>
              <a:rPr lang="en-US" sz="16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=&gt;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version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delete(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tableId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objectId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Technology and Operating Systems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Model: Key-Value Store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038600" y="1006412"/>
            <a:ext cx="1136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Tables</a:t>
            </a:r>
            <a:endParaRPr lang="en-US" sz="2400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7079497" y="3393448"/>
            <a:ext cx="1843006" cy="1254751"/>
          </a:xfrm>
          <a:prstGeom prst="roundRect">
            <a:avLst/>
          </a:prstGeom>
          <a:solidFill>
            <a:srgbClr val="EFF3FB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246103" y="3401198"/>
            <a:ext cx="167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dirty="0" smtClean="0">
                <a:solidFill>
                  <a:schemeClr val="tx2"/>
                </a:solidFill>
              </a:rPr>
              <a:t>Identifier (64b)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46103" y="3713747"/>
            <a:ext cx="167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dirty="0" smtClean="0">
                <a:solidFill>
                  <a:schemeClr val="tx2"/>
                </a:solidFill>
              </a:rPr>
              <a:t>Version (64b)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46103" y="4191000"/>
            <a:ext cx="167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dirty="0" smtClean="0">
                <a:solidFill>
                  <a:schemeClr val="tx2"/>
                </a:solidFill>
              </a:rPr>
              <a:t>Blob (≤1MB)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7079497" y="3698248"/>
            <a:ext cx="1843006" cy="0"/>
          </a:xfrm>
          <a:prstGeom prst="line">
            <a:avLst/>
          </a:prstGeom>
          <a:ln w="25400" cap="rnd">
            <a:solidFill>
              <a:srgbClr val="4974C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093703" y="4003049"/>
            <a:ext cx="1828800" cy="1"/>
          </a:xfrm>
          <a:prstGeom prst="line">
            <a:avLst/>
          </a:prstGeom>
          <a:ln w="25400" cap="rnd">
            <a:solidFill>
              <a:srgbClr val="4974C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246103" y="3116450"/>
            <a:ext cx="153175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Object</a:t>
            </a: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180108" y="1349126"/>
            <a:ext cx="1203612" cy="1345769"/>
            <a:chOff x="5189438" y="3657600"/>
            <a:chExt cx="1203612" cy="1345769"/>
          </a:xfrm>
        </p:grpSpPr>
        <p:sp>
          <p:nvSpPr>
            <p:cNvPr id="39" name="Cloud 38"/>
            <p:cNvSpPr/>
            <p:nvPr/>
          </p:nvSpPr>
          <p:spPr>
            <a:xfrm rot="5400000">
              <a:off x="5118359" y="3728679"/>
              <a:ext cx="1345769" cy="1203612"/>
            </a:xfrm>
            <a:prstGeom prst="cloud">
              <a:avLst/>
            </a:prstGeom>
            <a:gradFill flip="none" rotWithShape="0">
              <a:gsLst>
                <a:gs pos="56000">
                  <a:srgbClr val="E1FFE1"/>
                </a:gs>
                <a:gs pos="0">
                  <a:srgbClr val="E1FFE1"/>
                </a:gs>
                <a:gs pos="100000">
                  <a:srgbClr val="B5FFB5"/>
                </a:gs>
              </a:gsLst>
              <a:lin ang="5400000" scaled="1"/>
              <a:tileRect/>
            </a:gradFill>
            <a:ln w="25400" algn="ctr">
              <a:solidFill>
                <a:srgbClr val="43A34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40" name="Rounded Rectangle 39"/>
            <p:cNvSpPr>
              <a:spLocks noChangeAspect="1"/>
            </p:cNvSpPr>
            <p:nvPr/>
          </p:nvSpPr>
          <p:spPr>
            <a:xfrm>
              <a:off x="5606512" y="3913967"/>
              <a:ext cx="243840" cy="182880"/>
            </a:xfrm>
            <a:prstGeom prst="roundRect">
              <a:avLst/>
            </a:prstGeom>
            <a:solidFill>
              <a:srgbClr val="A8F4A8"/>
            </a:solidFill>
            <a:ln w="25400" algn="ctr">
              <a:solidFill>
                <a:srgbClr val="2F732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43" name="Rounded Rectangle 42"/>
            <p:cNvSpPr>
              <a:spLocks noChangeAspect="1"/>
            </p:cNvSpPr>
            <p:nvPr/>
          </p:nvSpPr>
          <p:spPr>
            <a:xfrm>
              <a:off x="5921644" y="4213601"/>
              <a:ext cx="243840" cy="182880"/>
            </a:xfrm>
            <a:prstGeom prst="roundRect">
              <a:avLst/>
            </a:prstGeom>
            <a:solidFill>
              <a:srgbClr val="A8F4A8"/>
            </a:solidFill>
            <a:ln w="25400" algn="ctr">
              <a:solidFill>
                <a:srgbClr val="2F732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44" name="Rounded Rectangle 43"/>
            <p:cNvSpPr>
              <a:spLocks noChangeAspect="1"/>
            </p:cNvSpPr>
            <p:nvPr/>
          </p:nvSpPr>
          <p:spPr>
            <a:xfrm>
              <a:off x="5523853" y="4335004"/>
              <a:ext cx="243840" cy="182880"/>
            </a:xfrm>
            <a:prstGeom prst="roundRect">
              <a:avLst/>
            </a:prstGeom>
            <a:solidFill>
              <a:srgbClr val="A8F4A8"/>
            </a:solidFill>
            <a:ln w="25400" algn="ctr">
              <a:solidFill>
                <a:srgbClr val="2F732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45" name="Rounded Rectangle 44"/>
            <p:cNvSpPr>
              <a:spLocks noChangeAspect="1"/>
            </p:cNvSpPr>
            <p:nvPr/>
          </p:nvSpPr>
          <p:spPr>
            <a:xfrm>
              <a:off x="5908728" y="4642388"/>
              <a:ext cx="243840" cy="182880"/>
            </a:xfrm>
            <a:prstGeom prst="roundRect">
              <a:avLst/>
            </a:prstGeom>
            <a:solidFill>
              <a:srgbClr val="A8F4A8"/>
            </a:solidFill>
            <a:ln w="25400" algn="ctr">
              <a:solidFill>
                <a:srgbClr val="2F732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050847" y="1557653"/>
            <a:ext cx="2293749" cy="1211233"/>
            <a:chOff x="3050847" y="1557653"/>
            <a:chExt cx="2293749" cy="1211233"/>
          </a:xfrm>
        </p:grpSpPr>
        <p:sp>
          <p:nvSpPr>
            <p:cNvPr id="47" name="Cloud 46"/>
            <p:cNvSpPr/>
            <p:nvPr/>
          </p:nvSpPr>
          <p:spPr>
            <a:xfrm flipV="1">
              <a:off x="3050847" y="1557653"/>
              <a:ext cx="2293749" cy="1211233"/>
            </a:xfrm>
            <a:prstGeom prst="cloud">
              <a:avLst/>
            </a:prstGeom>
            <a:gradFill flip="none" rotWithShape="0">
              <a:gsLst>
                <a:gs pos="57000">
                  <a:srgbClr val="F3E2D1"/>
                </a:gs>
                <a:gs pos="0">
                  <a:srgbClr val="F7ECE1"/>
                </a:gs>
                <a:gs pos="100000">
                  <a:srgbClr val="E5C3A1"/>
                </a:gs>
              </a:gsLst>
              <a:lin ang="5400000" scaled="1"/>
              <a:tileRect/>
            </a:gradFill>
            <a:ln>
              <a:solidFill>
                <a:srgbClr val="814F1D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Rounded Rectangle 47"/>
            <p:cNvSpPr>
              <a:spLocks noChangeAspect="1"/>
            </p:cNvSpPr>
            <p:nvPr/>
          </p:nvSpPr>
          <p:spPr>
            <a:xfrm>
              <a:off x="3659156" y="1825130"/>
              <a:ext cx="243840" cy="182880"/>
            </a:xfrm>
            <a:prstGeom prst="roundRect">
              <a:avLst/>
            </a:prstGeom>
            <a:solidFill>
              <a:srgbClr val="E3BC95"/>
            </a:solidFill>
            <a:ln w="25400" algn="ctr">
              <a:solidFill>
                <a:srgbClr val="4E301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49" name="Rounded Rectangle 48"/>
            <p:cNvSpPr>
              <a:spLocks noChangeAspect="1"/>
            </p:cNvSpPr>
            <p:nvPr/>
          </p:nvSpPr>
          <p:spPr>
            <a:xfrm>
              <a:off x="4671713" y="2434730"/>
              <a:ext cx="243840" cy="182880"/>
            </a:xfrm>
            <a:prstGeom prst="roundRect">
              <a:avLst/>
            </a:prstGeom>
            <a:solidFill>
              <a:srgbClr val="E3BC95"/>
            </a:solidFill>
            <a:ln w="25400" algn="ctr">
              <a:solidFill>
                <a:srgbClr val="4E301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50" name="Rounded Rectangle 49"/>
            <p:cNvSpPr>
              <a:spLocks noChangeAspect="1"/>
            </p:cNvSpPr>
            <p:nvPr/>
          </p:nvSpPr>
          <p:spPr>
            <a:xfrm>
              <a:off x="3911779" y="2358790"/>
              <a:ext cx="243840" cy="182880"/>
            </a:xfrm>
            <a:prstGeom prst="roundRect">
              <a:avLst/>
            </a:prstGeom>
            <a:solidFill>
              <a:srgbClr val="E3BC95"/>
            </a:solidFill>
            <a:ln w="25400" algn="ctr">
              <a:solidFill>
                <a:srgbClr val="4E301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51" name="Rounded Rectangle 50"/>
            <p:cNvSpPr>
              <a:spLocks noChangeAspect="1"/>
            </p:cNvSpPr>
            <p:nvPr/>
          </p:nvSpPr>
          <p:spPr>
            <a:xfrm>
              <a:off x="4274956" y="2174361"/>
              <a:ext cx="243840" cy="182880"/>
            </a:xfrm>
            <a:prstGeom prst="roundRect">
              <a:avLst/>
            </a:prstGeom>
            <a:solidFill>
              <a:srgbClr val="E3BC95"/>
            </a:solidFill>
            <a:ln w="25400" algn="ctr">
              <a:solidFill>
                <a:srgbClr val="4E301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52" name="Rounded Rectangle 51"/>
            <p:cNvSpPr>
              <a:spLocks noChangeAspect="1"/>
            </p:cNvSpPr>
            <p:nvPr/>
          </p:nvSpPr>
          <p:spPr>
            <a:xfrm>
              <a:off x="4573686" y="1856127"/>
              <a:ext cx="243840" cy="182880"/>
            </a:xfrm>
            <a:prstGeom prst="roundRect">
              <a:avLst/>
            </a:prstGeom>
            <a:solidFill>
              <a:srgbClr val="E3BC95"/>
            </a:solidFill>
            <a:ln w="25400" algn="ctr">
              <a:solidFill>
                <a:srgbClr val="4E301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53" name="Rounded Rectangle 52"/>
            <p:cNvSpPr>
              <a:spLocks noChangeAspect="1"/>
            </p:cNvSpPr>
            <p:nvPr/>
          </p:nvSpPr>
          <p:spPr>
            <a:xfrm>
              <a:off x="4163628" y="1727021"/>
              <a:ext cx="243840" cy="182880"/>
            </a:xfrm>
            <a:prstGeom prst="roundRect">
              <a:avLst/>
            </a:prstGeom>
            <a:solidFill>
              <a:srgbClr val="E3BC95"/>
            </a:solidFill>
            <a:ln w="25400" algn="ctr">
              <a:solidFill>
                <a:srgbClr val="4E301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54" name="Rounded Rectangle 53"/>
            <p:cNvSpPr>
              <a:spLocks noChangeAspect="1"/>
            </p:cNvSpPr>
            <p:nvPr/>
          </p:nvSpPr>
          <p:spPr>
            <a:xfrm>
              <a:off x="3373988" y="2136176"/>
              <a:ext cx="243840" cy="182880"/>
            </a:xfrm>
            <a:prstGeom prst="roundRect">
              <a:avLst/>
            </a:prstGeom>
            <a:solidFill>
              <a:srgbClr val="E3BC95"/>
            </a:solidFill>
            <a:ln w="25400" algn="ctr">
              <a:solidFill>
                <a:srgbClr val="4E301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820260" y="1376895"/>
            <a:ext cx="2057400" cy="1524000"/>
            <a:chOff x="5820260" y="1376895"/>
            <a:chExt cx="2057400" cy="1524000"/>
          </a:xfrm>
        </p:grpSpPr>
        <p:sp>
          <p:nvSpPr>
            <p:cNvPr id="7" name="Cloud 6"/>
            <p:cNvSpPr/>
            <p:nvPr/>
          </p:nvSpPr>
          <p:spPr>
            <a:xfrm>
              <a:off x="5820260" y="1376895"/>
              <a:ext cx="2057400" cy="1524000"/>
            </a:xfrm>
            <a:prstGeom prst="cloud">
              <a:avLst/>
            </a:prstGeom>
            <a:gradFill flip="none" rotWithShape="1">
              <a:gsLst>
                <a:gs pos="52000">
                  <a:srgbClr val="EAEFFA"/>
                </a:gs>
                <a:gs pos="0">
                  <a:srgbClr val="EAEFFA"/>
                </a:gs>
                <a:gs pos="100000">
                  <a:srgbClr val="C2D0F0"/>
                </a:gs>
              </a:gsLst>
              <a:lin ang="5400000" scaled="1"/>
              <a:tileRect/>
            </a:gra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Rounded Rectangle 55"/>
            <p:cNvSpPr>
              <a:spLocks noChangeAspect="1"/>
            </p:cNvSpPr>
            <p:nvPr/>
          </p:nvSpPr>
          <p:spPr>
            <a:xfrm>
              <a:off x="6311168" y="1766675"/>
              <a:ext cx="243840" cy="182880"/>
            </a:xfrm>
            <a:prstGeom prst="roundRect">
              <a:avLst/>
            </a:prstGeom>
            <a:solidFill>
              <a:srgbClr val="B1C4ED"/>
            </a:solidFill>
            <a:ln>
              <a:solidFill>
                <a:srgbClr val="264EA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dk1"/>
                </a:solidFill>
                <a:latin typeface="+mn-lt"/>
              </a:endParaRPr>
            </a:p>
          </p:txBody>
        </p:sp>
        <p:sp>
          <p:nvSpPr>
            <p:cNvPr id="57" name="Rounded Rectangle 56"/>
            <p:cNvSpPr>
              <a:spLocks noChangeAspect="1"/>
            </p:cNvSpPr>
            <p:nvPr/>
          </p:nvSpPr>
          <p:spPr>
            <a:xfrm>
              <a:off x="6256408" y="2408768"/>
              <a:ext cx="243840" cy="182880"/>
            </a:xfrm>
            <a:prstGeom prst="roundRect">
              <a:avLst/>
            </a:prstGeom>
            <a:solidFill>
              <a:srgbClr val="B1C4ED"/>
            </a:solidFill>
            <a:ln>
              <a:solidFill>
                <a:srgbClr val="264EA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dk1"/>
                </a:solidFill>
                <a:latin typeface="+mn-lt"/>
              </a:endParaRPr>
            </a:p>
          </p:txBody>
        </p:sp>
        <p:sp>
          <p:nvSpPr>
            <p:cNvPr id="58" name="Rounded Rectangle 57"/>
            <p:cNvSpPr>
              <a:spLocks noChangeAspect="1"/>
            </p:cNvSpPr>
            <p:nvPr/>
          </p:nvSpPr>
          <p:spPr>
            <a:xfrm>
              <a:off x="6925159" y="1625117"/>
              <a:ext cx="243840" cy="182880"/>
            </a:xfrm>
            <a:prstGeom prst="roundRect">
              <a:avLst/>
            </a:prstGeom>
            <a:solidFill>
              <a:srgbClr val="B1C4ED"/>
            </a:solidFill>
            <a:ln>
              <a:solidFill>
                <a:srgbClr val="264EA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dk1"/>
                </a:solidFill>
                <a:latin typeface="+mn-lt"/>
              </a:endParaRPr>
            </a:p>
          </p:txBody>
        </p:sp>
        <p:sp>
          <p:nvSpPr>
            <p:cNvPr id="59" name="Rounded Rectangle 58"/>
            <p:cNvSpPr>
              <a:spLocks noChangeAspect="1"/>
            </p:cNvSpPr>
            <p:nvPr/>
          </p:nvSpPr>
          <p:spPr>
            <a:xfrm>
              <a:off x="6109432" y="2070314"/>
              <a:ext cx="243840" cy="182880"/>
            </a:xfrm>
            <a:prstGeom prst="roundRect">
              <a:avLst/>
            </a:prstGeom>
            <a:solidFill>
              <a:srgbClr val="B1C4ED"/>
            </a:solidFill>
            <a:ln>
              <a:solidFill>
                <a:srgbClr val="264EA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dk1"/>
                </a:solidFill>
                <a:latin typeface="+mn-lt"/>
              </a:endParaRPr>
            </a:p>
          </p:txBody>
        </p:sp>
        <p:sp>
          <p:nvSpPr>
            <p:cNvPr id="60" name="Rounded Rectangle 59"/>
            <p:cNvSpPr>
              <a:spLocks noChangeAspect="1"/>
            </p:cNvSpPr>
            <p:nvPr/>
          </p:nvSpPr>
          <p:spPr>
            <a:xfrm>
              <a:off x="6723940" y="1991837"/>
              <a:ext cx="243840" cy="182880"/>
            </a:xfrm>
            <a:prstGeom prst="roundRect">
              <a:avLst/>
            </a:prstGeom>
            <a:solidFill>
              <a:srgbClr val="B1C4ED"/>
            </a:solidFill>
            <a:ln>
              <a:solidFill>
                <a:srgbClr val="264EA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dk1"/>
                </a:solidFill>
                <a:latin typeface="+mn-lt"/>
              </a:endParaRPr>
            </a:p>
          </p:txBody>
        </p:sp>
        <p:sp>
          <p:nvSpPr>
            <p:cNvPr id="61" name="Rounded Rectangle 60"/>
            <p:cNvSpPr>
              <a:spLocks noChangeAspect="1"/>
            </p:cNvSpPr>
            <p:nvPr/>
          </p:nvSpPr>
          <p:spPr>
            <a:xfrm>
              <a:off x="7386234" y="1758487"/>
              <a:ext cx="243840" cy="182880"/>
            </a:xfrm>
            <a:prstGeom prst="roundRect">
              <a:avLst/>
            </a:prstGeom>
            <a:solidFill>
              <a:srgbClr val="B1C4ED"/>
            </a:solidFill>
            <a:ln>
              <a:solidFill>
                <a:srgbClr val="264EA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dk1"/>
                </a:solidFill>
                <a:latin typeface="+mn-lt"/>
              </a:endParaRPr>
            </a:p>
          </p:txBody>
        </p:sp>
        <p:sp>
          <p:nvSpPr>
            <p:cNvPr id="62" name="Rounded Rectangle 61"/>
            <p:cNvSpPr>
              <a:spLocks noChangeAspect="1"/>
            </p:cNvSpPr>
            <p:nvPr/>
          </p:nvSpPr>
          <p:spPr>
            <a:xfrm>
              <a:off x="6821837" y="2532079"/>
              <a:ext cx="243840" cy="182880"/>
            </a:xfrm>
            <a:prstGeom prst="roundRect">
              <a:avLst/>
            </a:prstGeom>
            <a:solidFill>
              <a:srgbClr val="B1C4ED"/>
            </a:solidFill>
            <a:ln>
              <a:solidFill>
                <a:srgbClr val="264EA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dk1"/>
                </a:solidFill>
                <a:latin typeface="+mn-lt"/>
              </a:endParaRPr>
            </a:p>
          </p:txBody>
        </p:sp>
        <p:sp>
          <p:nvSpPr>
            <p:cNvPr id="63" name="Rounded Rectangle 62"/>
            <p:cNvSpPr>
              <a:spLocks noChangeAspect="1"/>
            </p:cNvSpPr>
            <p:nvPr/>
          </p:nvSpPr>
          <p:spPr>
            <a:xfrm>
              <a:off x="7127670" y="2244486"/>
              <a:ext cx="243840" cy="182880"/>
            </a:xfrm>
            <a:prstGeom prst="roundRect">
              <a:avLst/>
            </a:prstGeom>
            <a:solidFill>
              <a:srgbClr val="B1C4ED"/>
            </a:solidFill>
            <a:ln>
              <a:solidFill>
                <a:srgbClr val="264EA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dk1"/>
                </a:solidFill>
                <a:latin typeface="+mn-lt"/>
              </a:endParaRPr>
            </a:p>
          </p:txBody>
        </p:sp>
      </p:grpSp>
      <p:cxnSp>
        <p:nvCxnSpPr>
          <p:cNvPr id="38" name="Straight Connector 37"/>
          <p:cNvCxnSpPr/>
          <p:nvPr/>
        </p:nvCxnSpPr>
        <p:spPr>
          <a:xfrm>
            <a:off x="7249590" y="2434730"/>
            <a:ext cx="258564" cy="966468"/>
          </a:xfrm>
          <a:prstGeom prst="line">
            <a:avLst/>
          </a:prstGeom>
          <a:ln w="25400" cap="rnd">
            <a:solidFill>
              <a:srgbClr val="4974CB"/>
            </a:solidFill>
            <a:prstDash val="sys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33241" y="3990746"/>
            <a:ext cx="1941557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2F732F"/>
                </a:solidFill>
              </a:rPr>
              <a:t>(Only overwrite if</a:t>
            </a:r>
            <a:br>
              <a:rPr lang="en-US" dirty="0" smtClean="0">
                <a:solidFill>
                  <a:srgbClr val="2F732F"/>
                </a:solidFill>
              </a:rPr>
            </a:br>
            <a:r>
              <a:rPr lang="en-US" dirty="0" smtClean="0">
                <a:solidFill>
                  <a:srgbClr val="2F732F"/>
                </a:solidFill>
              </a:rPr>
              <a:t>version matches)</a:t>
            </a:r>
            <a:endParaRPr lang="en-US" dirty="0">
              <a:solidFill>
                <a:srgbClr val="2F732F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915553" y="4572000"/>
            <a:ext cx="524352" cy="517903"/>
          </a:xfrm>
          <a:prstGeom prst="straightConnector1">
            <a:avLst/>
          </a:prstGeom>
          <a:ln w="19050" cap="rnd">
            <a:solidFill>
              <a:srgbClr val="2F732F"/>
            </a:solidFill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638800" y="5105400"/>
            <a:ext cx="2895600" cy="1200329"/>
          </a:xfrm>
          <a:prstGeom prst="rect">
            <a:avLst/>
          </a:prstGeom>
          <a:solidFill>
            <a:srgbClr val="F8F8F8"/>
          </a:solidFill>
          <a:ln w="222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Richer model in the future: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/>
                </a:solidFill>
              </a:rPr>
              <a:t>Indexes?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/>
                </a:solidFill>
              </a:rPr>
              <a:t>Transactions?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/>
                </a:solidFill>
              </a:rPr>
              <a:t>Graphs?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58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24600"/>
            <a:ext cx="34290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140 Lecture Notes: Technology and Operating Systems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3EF9AA20-0F2C-4AE7-A90F-C9651850AADD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/>
          <a:lstStyle/>
          <a:p>
            <a:pPr eaLnBrk="1" hangingPunct="1"/>
            <a:r>
              <a:rPr lang="en-US" dirty="0" smtClean="0"/>
              <a:t>Research Issues</a:t>
            </a:r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eaLnBrk="1" hangingPunct="1">
              <a:spcBef>
                <a:spcPct val="70000"/>
              </a:spcBef>
            </a:pPr>
            <a:r>
              <a:rPr lang="en-US" dirty="0" smtClean="0"/>
              <a:t>Durability and availability</a:t>
            </a:r>
          </a:p>
          <a:p>
            <a:pPr eaLnBrk="1" hangingPunct="1">
              <a:spcBef>
                <a:spcPct val="70000"/>
              </a:spcBef>
            </a:pPr>
            <a:r>
              <a:rPr lang="en-US" dirty="0" smtClean="0"/>
              <a:t>Fast communication (RPC)</a:t>
            </a:r>
          </a:p>
          <a:p>
            <a:pPr eaLnBrk="1" hangingPunct="1">
              <a:spcBef>
                <a:spcPct val="70000"/>
              </a:spcBef>
            </a:pPr>
            <a:r>
              <a:rPr lang="en-US" dirty="0" smtClean="0"/>
              <a:t>Data model</a:t>
            </a:r>
          </a:p>
          <a:p>
            <a:pPr eaLnBrk="1" hangingPunct="1">
              <a:spcBef>
                <a:spcPct val="70000"/>
              </a:spcBef>
            </a:pPr>
            <a:r>
              <a:rPr lang="en-US" dirty="0" smtClean="0"/>
              <a:t>Concurrency, consistency, transactions</a:t>
            </a:r>
          </a:p>
          <a:p>
            <a:pPr eaLnBrk="1" hangingPunct="1">
              <a:spcBef>
                <a:spcPct val="70000"/>
              </a:spcBef>
            </a:pPr>
            <a:r>
              <a:rPr lang="en-US" dirty="0" smtClean="0"/>
              <a:t>Data distribution, scaling</a:t>
            </a:r>
          </a:p>
          <a:p>
            <a:pPr eaLnBrk="1" hangingPunct="1">
              <a:spcBef>
                <a:spcPct val="70000"/>
              </a:spcBef>
            </a:pPr>
            <a:r>
              <a:rPr lang="en-US" dirty="0" smtClean="0"/>
              <a:t>Multi-tenancy</a:t>
            </a:r>
          </a:p>
          <a:p>
            <a:pPr eaLnBrk="1" hangingPunct="1">
              <a:spcBef>
                <a:spcPct val="70000"/>
              </a:spcBef>
            </a:pPr>
            <a:r>
              <a:rPr lang="en-US" dirty="0" smtClean="0"/>
              <a:t>Client-server functional distribution</a:t>
            </a:r>
          </a:p>
          <a:p>
            <a:pPr eaLnBrk="1" hangingPunct="1">
              <a:spcBef>
                <a:spcPct val="70000"/>
              </a:spcBef>
            </a:pPr>
            <a:r>
              <a:rPr lang="en-US" dirty="0" smtClean="0"/>
              <a:t>Node architecture</a:t>
            </a:r>
          </a:p>
        </p:txBody>
      </p:sp>
    </p:spTree>
    <p:extLst>
      <p:ext uri="{BB962C8B-B14F-4D97-AF65-F5344CB8AC3E}">
        <p14:creationId xmlns:p14="http://schemas.microsoft.com/office/powerpoint/2010/main" val="268306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Technology and Operating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4A62EF71-8FB8-4DFE-BD1C-536AB8CBC126}" type="slidenum">
              <a:rPr lang="en-US"/>
              <a:pPr/>
              <a:t>8</a:t>
            </a:fld>
            <a:endParaRPr lang="en-US"/>
          </a:p>
        </p:txBody>
      </p:sp>
      <p:sp>
        <p:nvSpPr>
          <p:cNvPr id="16179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95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10612</TotalTime>
  <Words>401</Words>
  <Application>Microsoft Office PowerPoint</Application>
  <PresentationFormat>On-screen Show (4:3)</PresentationFormat>
  <Paragraphs>143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Technology Changes</vt:lpstr>
      <vt:lpstr>Role of Paging</vt:lpstr>
      <vt:lpstr>DRAM in Storage Systems</vt:lpstr>
      <vt:lpstr>RAMCloud</vt:lpstr>
      <vt:lpstr>RAMCloud Architecture</vt:lpstr>
      <vt:lpstr>Data Model: Key-Value Store</vt:lpstr>
      <vt:lpstr>Research Issues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420</cp:revision>
  <cp:lastPrinted>2011-01-25T21:54:55Z</cp:lastPrinted>
  <dcterms:created xsi:type="dcterms:W3CDTF">2008-10-19T02:20:00Z</dcterms:created>
  <dcterms:modified xsi:type="dcterms:W3CDTF">2012-03-16T18:31:41Z</dcterms:modified>
</cp:coreProperties>
</file>